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318" r:id="rId3"/>
    <p:sldId id="279" r:id="rId4"/>
    <p:sldId id="258" r:id="rId5"/>
    <p:sldId id="259" r:id="rId6"/>
    <p:sldId id="260" r:id="rId7"/>
    <p:sldId id="261" r:id="rId8"/>
    <p:sldId id="280" r:id="rId9"/>
    <p:sldId id="281" r:id="rId10"/>
    <p:sldId id="282" r:id="rId11"/>
    <p:sldId id="283" r:id="rId12"/>
    <p:sldId id="284" r:id="rId13"/>
    <p:sldId id="285" r:id="rId14"/>
    <p:sldId id="274" r:id="rId15"/>
    <p:sldId id="286" r:id="rId16"/>
    <p:sldId id="287" r:id="rId17"/>
    <p:sldId id="288" r:id="rId18"/>
    <p:sldId id="289" r:id="rId19"/>
    <p:sldId id="321" r:id="rId20"/>
    <p:sldId id="322" r:id="rId21"/>
    <p:sldId id="323" r:id="rId22"/>
    <p:sldId id="324" r:id="rId23"/>
    <p:sldId id="325" r:id="rId24"/>
    <p:sldId id="326" r:id="rId25"/>
    <p:sldId id="327" r:id="rId26"/>
    <p:sldId id="328" r:id="rId27"/>
    <p:sldId id="329" r:id="rId28"/>
    <p:sldId id="330" r:id="rId29"/>
    <p:sldId id="331" r:id="rId30"/>
    <p:sldId id="332" r:id="rId31"/>
    <p:sldId id="333" r:id="rId32"/>
    <p:sldId id="334" r:id="rId33"/>
    <p:sldId id="335" r:id="rId34"/>
    <p:sldId id="336" r:id="rId35"/>
    <p:sldId id="262" r:id="rId36"/>
    <p:sldId id="263" r:id="rId37"/>
    <p:sldId id="264" r:id="rId38"/>
    <p:sldId id="265" r:id="rId39"/>
    <p:sldId id="266" r:id="rId40"/>
    <p:sldId id="267" r:id="rId41"/>
    <p:sldId id="268" r:id="rId42"/>
    <p:sldId id="269" r:id="rId43"/>
    <p:sldId id="270" r:id="rId44"/>
    <p:sldId id="271" r:id="rId45"/>
    <p:sldId id="320" r:id="rId46"/>
    <p:sldId id="277" r:id="rId47"/>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9785" autoAdjust="0"/>
    <p:restoredTop sz="94660"/>
  </p:normalViewPr>
  <p:slideViewPr>
    <p:cSldViewPr snapToGrid="0">
      <p:cViewPr varScale="1">
        <p:scale>
          <a:sx n="69" d="100"/>
          <a:sy n="69" d="100"/>
        </p:scale>
        <p:origin x="74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a:t>לחץ כדי לערוך סגנון כותרת של תבנית בסיס</a:t>
            </a:r>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A6A597D5-0667-49BA-BC07-0685515633EF}" type="datetimeFigureOut">
              <a:rPr lang="he-IL" smtClean="0"/>
              <a:t>כ"ד/אדר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9AF69B-BB8A-4FB7-9234-35AEEBE27DFC}" type="slidenum">
              <a:rPr lang="he-IL" smtClean="0"/>
              <a:t>‹#›</a:t>
            </a:fld>
            <a:endParaRPr lang="he-IL"/>
          </a:p>
        </p:txBody>
      </p:sp>
    </p:spTree>
    <p:extLst>
      <p:ext uri="{BB962C8B-B14F-4D97-AF65-F5344CB8AC3E}">
        <p14:creationId xmlns:p14="http://schemas.microsoft.com/office/powerpoint/2010/main" val="3577270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A6A597D5-0667-49BA-BC07-0685515633EF}" type="datetimeFigureOut">
              <a:rPr lang="he-IL" smtClean="0"/>
              <a:t>כ"ד/אדר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9AF69B-BB8A-4FB7-9234-35AEEBE27DFC}" type="slidenum">
              <a:rPr lang="he-IL" smtClean="0"/>
              <a:t>‹#›</a:t>
            </a:fld>
            <a:endParaRPr lang="he-IL"/>
          </a:p>
        </p:txBody>
      </p:sp>
    </p:spTree>
    <p:extLst>
      <p:ext uri="{BB962C8B-B14F-4D97-AF65-F5344CB8AC3E}">
        <p14:creationId xmlns:p14="http://schemas.microsoft.com/office/powerpoint/2010/main" val="406323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A6A597D5-0667-49BA-BC07-0685515633EF}" type="datetimeFigureOut">
              <a:rPr lang="he-IL" smtClean="0"/>
              <a:t>כ"ד/אדר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9AF69B-BB8A-4FB7-9234-35AEEBE27DFC}" type="slidenum">
              <a:rPr lang="he-IL" smtClean="0"/>
              <a:t>‹#›</a:t>
            </a:fld>
            <a:endParaRPr lang="he-IL"/>
          </a:p>
        </p:txBody>
      </p:sp>
    </p:spTree>
    <p:extLst>
      <p:ext uri="{BB962C8B-B14F-4D97-AF65-F5344CB8AC3E}">
        <p14:creationId xmlns:p14="http://schemas.microsoft.com/office/powerpoint/2010/main" val="4201950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a:t>לחץ כדי לערוך סגנון כותרת של תבנית בסיס</a:t>
            </a:r>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38B7FF25-A2F0-415F-94E0-20CE9952EC1D}" type="datetimeFigureOut">
              <a:rPr lang="he-IL" smtClean="0"/>
              <a:t>כ"ד/אדר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9E962A71-FCFD-4FD3-BEA7-A4E55BC13F44}" type="slidenum">
              <a:rPr lang="he-IL" smtClean="0"/>
              <a:t>‹#›</a:t>
            </a:fld>
            <a:endParaRPr lang="he-IL"/>
          </a:p>
        </p:txBody>
      </p:sp>
    </p:spTree>
    <p:extLst>
      <p:ext uri="{BB962C8B-B14F-4D97-AF65-F5344CB8AC3E}">
        <p14:creationId xmlns:p14="http://schemas.microsoft.com/office/powerpoint/2010/main" val="2274371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38B7FF25-A2F0-415F-94E0-20CE9952EC1D}" type="datetimeFigureOut">
              <a:rPr lang="he-IL" smtClean="0"/>
              <a:t>כ"ד/אדר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9E962A71-FCFD-4FD3-BEA7-A4E55BC13F44}" type="slidenum">
              <a:rPr lang="he-IL" smtClean="0"/>
              <a:t>‹#›</a:t>
            </a:fld>
            <a:endParaRPr lang="he-IL"/>
          </a:p>
        </p:txBody>
      </p:sp>
    </p:spTree>
    <p:extLst>
      <p:ext uri="{BB962C8B-B14F-4D97-AF65-F5344CB8AC3E}">
        <p14:creationId xmlns:p14="http://schemas.microsoft.com/office/powerpoint/2010/main" val="1157032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ערוך סגנונות טקסט של תבנית בסיס</a:t>
            </a:r>
          </a:p>
        </p:txBody>
      </p:sp>
      <p:sp>
        <p:nvSpPr>
          <p:cNvPr id="4" name="מציין מיקום של תאריך 3"/>
          <p:cNvSpPr>
            <a:spLocks noGrp="1"/>
          </p:cNvSpPr>
          <p:nvPr>
            <p:ph type="dt" sz="half" idx="10"/>
          </p:nvPr>
        </p:nvSpPr>
        <p:spPr/>
        <p:txBody>
          <a:bodyPr/>
          <a:lstStyle/>
          <a:p>
            <a:fld id="{38B7FF25-A2F0-415F-94E0-20CE9952EC1D}" type="datetimeFigureOut">
              <a:rPr lang="he-IL" smtClean="0"/>
              <a:t>כ"ד/אדר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9E962A71-FCFD-4FD3-BEA7-A4E55BC13F44}" type="slidenum">
              <a:rPr lang="he-IL" smtClean="0"/>
              <a:t>‹#›</a:t>
            </a:fld>
            <a:endParaRPr lang="he-IL"/>
          </a:p>
        </p:txBody>
      </p:sp>
    </p:spTree>
    <p:extLst>
      <p:ext uri="{BB962C8B-B14F-4D97-AF65-F5344CB8AC3E}">
        <p14:creationId xmlns:p14="http://schemas.microsoft.com/office/powerpoint/2010/main" val="21785706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838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6172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38B7FF25-A2F0-415F-94E0-20CE9952EC1D}" type="datetimeFigureOut">
              <a:rPr lang="he-IL" smtClean="0"/>
              <a:t>כ"ד/אדר ב/תשפ"ב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9E962A71-FCFD-4FD3-BEA7-A4E55BC13F44}" type="slidenum">
              <a:rPr lang="he-IL" smtClean="0"/>
              <a:t>‹#›</a:t>
            </a:fld>
            <a:endParaRPr lang="he-IL"/>
          </a:p>
        </p:txBody>
      </p:sp>
    </p:spTree>
    <p:extLst>
      <p:ext uri="{BB962C8B-B14F-4D97-AF65-F5344CB8AC3E}">
        <p14:creationId xmlns:p14="http://schemas.microsoft.com/office/powerpoint/2010/main" val="1802624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38B7FF25-A2F0-415F-94E0-20CE9952EC1D}" type="datetimeFigureOut">
              <a:rPr lang="he-IL" smtClean="0"/>
              <a:t>כ"ד/אדר ב/תשפ"ב</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9E962A71-FCFD-4FD3-BEA7-A4E55BC13F44}" type="slidenum">
              <a:rPr lang="he-IL" smtClean="0"/>
              <a:t>‹#›</a:t>
            </a:fld>
            <a:endParaRPr lang="he-IL"/>
          </a:p>
        </p:txBody>
      </p:sp>
    </p:spTree>
    <p:extLst>
      <p:ext uri="{BB962C8B-B14F-4D97-AF65-F5344CB8AC3E}">
        <p14:creationId xmlns:p14="http://schemas.microsoft.com/office/powerpoint/2010/main" val="39010007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38B7FF25-A2F0-415F-94E0-20CE9952EC1D}" type="datetimeFigureOut">
              <a:rPr lang="he-IL" smtClean="0"/>
              <a:t>כ"ד/אדר ב/תשפ"ב</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9E962A71-FCFD-4FD3-BEA7-A4E55BC13F44}" type="slidenum">
              <a:rPr lang="he-IL" smtClean="0"/>
              <a:t>‹#›</a:t>
            </a:fld>
            <a:endParaRPr lang="he-IL"/>
          </a:p>
        </p:txBody>
      </p:sp>
    </p:spTree>
    <p:extLst>
      <p:ext uri="{BB962C8B-B14F-4D97-AF65-F5344CB8AC3E}">
        <p14:creationId xmlns:p14="http://schemas.microsoft.com/office/powerpoint/2010/main" val="4970314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38B7FF25-A2F0-415F-94E0-20CE9952EC1D}" type="datetimeFigureOut">
              <a:rPr lang="he-IL" smtClean="0"/>
              <a:t>כ"ד/אדר ב/תשפ"ב</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9E962A71-FCFD-4FD3-BEA7-A4E55BC13F44}" type="slidenum">
              <a:rPr lang="he-IL" smtClean="0"/>
              <a:t>‹#›</a:t>
            </a:fld>
            <a:endParaRPr lang="he-IL"/>
          </a:p>
        </p:txBody>
      </p:sp>
    </p:spTree>
    <p:extLst>
      <p:ext uri="{BB962C8B-B14F-4D97-AF65-F5344CB8AC3E}">
        <p14:creationId xmlns:p14="http://schemas.microsoft.com/office/powerpoint/2010/main" val="38074905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38B7FF25-A2F0-415F-94E0-20CE9952EC1D}" type="datetimeFigureOut">
              <a:rPr lang="he-IL" smtClean="0"/>
              <a:t>כ"ד/אדר ב/תשפ"ב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9E962A71-FCFD-4FD3-BEA7-A4E55BC13F44}" type="slidenum">
              <a:rPr lang="he-IL" smtClean="0"/>
              <a:t>‹#›</a:t>
            </a:fld>
            <a:endParaRPr lang="he-IL"/>
          </a:p>
        </p:txBody>
      </p:sp>
    </p:spTree>
    <p:extLst>
      <p:ext uri="{BB962C8B-B14F-4D97-AF65-F5344CB8AC3E}">
        <p14:creationId xmlns:p14="http://schemas.microsoft.com/office/powerpoint/2010/main" val="4273039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A6A597D5-0667-49BA-BC07-0685515633EF}" type="datetimeFigureOut">
              <a:rPr lang="he-IL" smtClean="0"/>
              <a:t>כ"ד/אדר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9AF69B-BB8A-4FB7-9234-35AEEBE27DFC}" type="slidenum">
              <a:rPr lang="he-IL" smtClean="0"/>
              <a:t>‹#›</a:t>
            </a:fld>
            <a:endParaRPr lang="he-IL"/>
          </a:p>
        </p:txBody>
      </p:sp>
    </p:spTree>
    <p:extLst>
      <p:ext uri="{BB962C8B-B14F-4D97-AF65-F5344CB8AC3E}">
        <p14:creationId xmlns:p14="http://schemas.microsoft.com/office/powerpoint/2010/main" val="5847797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38B7FF25-A2F0-415F-94E0-20CE9952EC1D}" type="datetimeFigureOut">
              <a:rPr lang="he-IL" smtClean="0"/>
              <a:t>כ"ד/אדר ב/תשפ"ב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9E962A71-FCFD-4FD3-BEA7-A4E55BC13F44}" type="slidenum">
              <a:rPr lang="he-IL" smtClean="0"/>
              <a:t>‹#›</a:t>
            </a:fld>
            <a:endParaRPr lang="he-IL"/>
          </a:p>
        </p:txBody>
      </p:sp>
    </p:spTree>
    <p:extLst>
      <p:ext uri="{BB962C8B-B14F-4D97-AF65-F5344CB8AC3E}">
        <p14:creationId xmlns:p14="http://schemas.microsoft.com/office/powerpoint/2010/main" val="23141656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38B7FF25-A2F0-415F-94E0-20CE9952EC1D}" type="datetimeFigureOut">
              <a:rPr lang="he-IL" smtClean="0"/>
              <a:t>כ"ד/אדר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9E962A71-FCFD-4FD3-BEA7-A4E55BC13F44}" type="slidenum">
              <a:rPr lang="he-IL" smtClean="0"/>
              <a:t>‹#›</a:t>
            </a:fld>
            <a:endParaRPr lang="he-IL"/>
          </a:p>
        </p:txBody>
      </p:sp>
    </p:spTree>
    <p:extLst>
      <p:ext uri="{BB962C8B-B14F-4D97-AF65-F5344CB8AC3E}">
        <p14:creationId xmlns:p14="http://schemas.microsoft.com/office/powerpoint/2010/main" val="33326709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38B7FF25-A2F0-415F-94E0-20CE9952EC1D}" type="datetimeFigureOut">
              <a:rPr lang="he-IL" smtClean="0"/>
              <a:t>כ"ד/אדר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9E962A71-FCFD-4FD3-BEA7-A4E55BC13F44}" type="slidenum">
              <a:rPr lang="he-IL" smtClean="0"/>
              <a:t>‹#›</a:t>
            </a:fld>
            <a:endParaRPr lang="he-IL"/>
          </a:p>
        </p:txBody>
      </p:sp>
    </p:spTree>
    <p:extLst>
      <p:ext uri="{BB962C8B-B14F-4D97-AF65-F5344CB8AC3E}">
        <p14:creationId xmlns:p14="http://schemas.microsoft.com/office/powerpoint/2010/main" val="1477931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ערוך סגנונות טקסט של תבנית בסיס</a:t>
            </a:r>
          </a:p>
        </p:txBody>
      </p:sp>
      <p:sp>
        <p:nvSpPr>
          <p:cNvPr id="4" name="מציין מיקום של תאריך 3"/>
          <p:cNvSpPr>
            <a:spLocks noGrp="1"/>
          </p:cNvSpPr>
          <p:nvPr>
            <p:ph type="dt" sz="half" idx="10"/>
          </p:nvPr>
        </p:nvSpPr>
        <p:spPr/>
        <p:txBody>
          <a:bodyPr/>
          <a:lstStyle/>
          <a:p>
            <a:fld id="{A6A597D5-0667-49BA-BC07-0685515633EF}" type="datetimeFigureOut">
              <a:rPr lang="he-IL" smtClean="0"/>
              <a:t>כ"ד/אדר ב/תשפ"ב</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B9AF69B-BB8A-4FB7-9234-35AEEBE27DFC}" type="slidenum">
              <a:rPr lang="he-IL" smtClean="0"/>
              <a:t>‹#›</a:t>
            </a:fld>
            <a:endParaRPr lang="he-IL"/>
          </a:p>
        </p:txBody>
      </p:sp>
    </p:spTree>
    <p:extLst>
      <p:ext uri="{BB962C8B-B14F-4D97-AF65-F5344CB8AC3E}">
        <p14:creationId xmlns:p14="http://schemas.microsoft.com/office/powerpoint/2010/main" val="1392088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838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6172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A6A597D5-0667-49BA-BC07-0685515633EF}" type="datetimeFigureOut">
              <a:rPr lang="he-IL" smtClean="0"/>
              <a:t>כ"ד/אדר ב/תשפ"ב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B9AF69B-BB8A-4FB7-9234-35AEEBE27DFC}" type="slidenum">
              <a:rPr lang="he-IL" smtClean="0"/>
              <a:t>‹#›</a:t>
            </a:fld>
            <a:endParaRPr lang="he-IL"/>
          </a:p>
        </p:txBody>
      </p:sp>
    </p:spTree>
    <p:extLst>
      <p:ext uri="{BB962C8B-B14F-4D97-AF65-F5344CB8AC3E}">
        <p14:creationId xmlns:p14="http://schemas.microsoft.com/office/powerpoint/2010/main" val="4241318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A6A597D5-0667-49BA-BC07-0685515633EF}" type="datetimeFigureOut">
              <a:rPr lang="he-IL" smtClean="0"/>
              <a:t>כ"ד/אדר ב/תשפ"ב</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DB9AF69B-BB8A-4FB7-9234-35AEEBE27DFC}" type="slidenum">
              <a:rPr lang="he-IL" smtClean="0"/>
              <a:t>‹#›</a:t>
            </a:fld>
            <a:endParaRPr lang="he-IL"/>
          </a:p>
        </p:txBody>
      </p:sp>
    </p:spTree>
    <p:extLst>
      <p:ext uri="{BB962C8B-B14F-4D97-AF65-F5344CB8AC3E}">
        <p14:creationId xmlns:p14="http://schemas.microsoft.com/office/powerpoint/2010/main" val="1064670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A6A597D5-0667-49BA-BC07-0685515633EF}" type="datetimeFigureOut">
              <a:rPr lang="he-IL" smtClean="0"/>
              <a:t>כ"ד/אדר ב/תשפ"ב</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DB9AF69B-BB8A-4FB7-9234-35AEEBE27DFC}" type="slidenum">
              <a:rPr lang="he-IL" smtClean="0"/>
              <a:t>‹#›</a:t>
            </a:fld>
            <a:endParaRPr lang="he-IL"/>
          </a:p>
        </p:txBody>
      </p:sp>
    </p:spTree>
    <p:extLst>
      <p:ext uri="{BB962C8B-B14F-4D97-AF65-F5344CB8AC3E}">
        <p14:creationId xmlns:p14="http://schemas.microsoft.com/office/powerpoint/2010/main" val="2575272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A6A597D5-0667-49BA-BC07-0685515633EF}" type="datetimeFigureOut">
              <a:rPr lang="he-IL" smtClean="0"/>
              <a:t>כ"ד/אדר ב/תשפ"ב</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DB9AF69B-BB8A-4FB7-9234-35AEEBE27DFC}" type="slidenum">
              <a:rPr lang="he-IL" smtClean="0"/>
              <a:t>‹#›</a:t>
            </a:fld>
            <a:endParaRPr lang="he-IL"/>
          </a:p>
        </p:txBody>
      </p:sp>
    </p:spTree>
    <p:extLst>
      <p:ext uri="{BB962C8B-B14F-4D97-AF65-F5344CB8AC3E}">
        <p14:creationId xmlns:p14="http://schemas.microsoft.com/office/powerpoint/2010/main" val="2439275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A6A597D5-0667-49BA-BC07-0685515633EF}" type="datetimeFigureOut">
              <a:rPr lang="he-IL" smtClean="0"/>
              <a:t>כ"ד/אדר ב/תשפ"ב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B9AF69B-BB8A-4FB7-9234-35AEEBE27DFC}" type="slidenum">
              <a:rPr lang="he-IL" smtClean="0"/>
              <a:t>‹#›</a:t>
            </a:fld>
            <a:endParaRPr lang="he-IL"/>
          </a:p>
        </p:txBody>
      </p:sp>
    </p:spTree>
    <p:extLst>
      <p:ext uri="{BB962C8B-B14F-4D97-AF65-F5344CB8AC3E}">
        <p14:creationId xmlns:p14="http://schemas.microsoft.com/office/powerpoint/2010/main" val="90281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מציין מיקום של תאריך 4"/>
          <p:cNvSpPr>
            <a:spLocks noGrp="1"/>
          </p:cNvSpPr>
          <p:nvPr>
            <p:ph type="dt" sz="half" idx="10"/>
          </p:nvPr>
        </p:nvSpPr>
        <p:spPr/>
        <p:txBody>
          <a:bodyPr/>
          <a:lstStyle/>
          <a:p>
            <a:fld id="{A6A597D5-0667-49BA-BC07-0685515633EF}" type="datetimeFigureOut">
              <a:rPr lang="he-IL" smtClean="0"/>
              <a:t>כ"ד/אדר ב/תשפ"ב</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B9AF69B-BB8A-4FB7-9234-35AEEBE27DFC}" type="slidenum">
              <a:rPr lang="he-IL" smtClean="0"/>
              <a:t>‹#›</a:t>
            </a:fld>
            <a:endParaRPr lang="he-IL"/>
          </a:p>
        </p:txBody>
      </p:sp>
    </p:spTree>
    <p:extLst>
      <p:ext uri="{BB962C8B-B14F-4D97-AF65-F5344CB8AC3E}">
        <p14:creationId xmlns:p14="http://schemas.microsoft.com/office/powerpoint/2010/main" val="3071361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6A597D5-0667-49BA-BC07-0685515633EF}" type="datetimeFigureOut">
              <a:rPr lang="he-IL" smtClean="0"/>
              <a:t>כ"ד/אדר ב/תשפ"ב</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B9AF69B-BB8A-4FB7-9234-35AEEBE27DFC}" type="slidenum">
              <a:rPr lang="he-IL" smtClean="0"/>
              <a:t>‹#›</a:t>
            </a:fld>
            <a:endParaRPr lang="he-IL"/>
          </a:p>
        </p:txBody>
      </p:sp>
    </p:spTree>
    <p:extLst>
      <p:ext uri="{BB962C8B-B14F-4D97-AF65-F5344CB8AC3E}">
        <p14:creationId xmlns:p14="http://schemas.microsoft.com/office/powerpoint/2010/main" val="16375955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8B7FF25-A2F0-415F-94E0-20CE9952EC1D}" type="datetimeFigureOut">
              <a:rPr lang="he-IL" smtClean="0"/>
              <a:t>כ"ד/אדר ב/תשפ"ב</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E962A71-FCFD-4FD3-BEA7-A4E55BC13F44}" type="slidenum">
              <a:rPr lang="he-IL" smtClean="0"/>
              <a:t>‹#›</a:t>
            </a:fld>
            <a:endParaRPr lang="he-IL"/>
          </a:p>
        </p:txBody>
      </p:sp>
    </p:spTree>
    <p:extLst>
      <p:ext uri="{BB962C8B-B14F-4D97-AF65-F5344CB8AC3E}">
        <p14:creationId xmlns:p14="http://schemas.microsoft.com/office/powerpoint/2010/main" val="8376155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13.xml"/><Relationship Id="rId4" Type="http://schemas.openxmlformats.org/officeDocument/2006/relationships/hyperlink" Target="https://pob.education.gov.il/MeydaHinuchi/Pages/educational-programs.aspx"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jp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5.png"/><Relationship Id="rId1" Type="http://schemas.openxmlformats.org/officeDocument/2006/relationships/slideLayout" Target="../slideLayouts/slideLayout12.xml"/><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6.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7.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8.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9.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0.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1.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2.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3.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תמונה 4">
            <a:extLst>
              <a:ext uri="{FF2B5EF4-FFF2-40B4-BE49-F238E27FC236}">
                <a16:creationId xmlns:a16="http://schemas.microsoft.com/office/drawing/2014/main" id="{0920BD4D-ECC8-4B18-9DB9-C05439C2A2E7}"/>
              </a:ext>
            </a:extLst>
          </p:cNvPr>
          <p:cNvPicPr>
            <a:picLocks noChangeAspect="1"/>
          </p:cNvPicPr>
          <p:nvPr/>
        </p:nvPicPr>
        <p:blipFill rotWithShape="1">
          <a:blip r:embed="rId2"/>
          <a:srcRect b="19"/>
          <a:stretch/>
        </p:blipFill>
        <p:spPr>
          <a:xfrm>
            <a:off x="20" y="1282"/>
            <a:ext cx="12191980" cy="6856718"/>
          </a:xfrm>
          <a:prstGeom prst="rect">
            <a:avLst/>
          </a:prstGeom>
        </p:spPr>
      </p:pic>
      <p:sp>
        <p:nvSpPr>
          <p:cNvPr id="6" name="תיבת טקסט 5">
            <a:extLst>
              <a:ext uri="{FF2B5EF4-FFF2-40B4-BE49-F238E27FC236}">
                <a16:creationId xmlns:a16="http://schemas.microsoft.com/office/drawing/2014/main" id="{D88EB1E5-5320-495A-A9CB-0850AEE27BF3}"/>
              </a:ext>
            </a:extLst>
          </p:cNvPr>
          <p:cNvSpPr txBox="1"/>
          <p:nvPr/>
        </p:nvSpPr>
        <p:spPr>
          <a:xfrm>
            <a:off x="10892016" y="47625"/>
            <a:ext cx="1261884" cy="400110"/>
          </a:xfrm>
          <a:prstGeom prst="rect">
            <a:avLst/>
          </a:prstGeom>
          <a:noFill/>
        </p:spPr>
        <p:txBody>
          <a:bodyPr wrap="none" rtlCol="1">
            <a:spAutoFit/>
          </a:bodyPr>
          <a:lstStyle/>
          <a:p>
            <a:r>
              <a:rPr lang="he-IL" sz="2000" dirty="0">
                <a:effectLst>
                  <a:outerShdw blurRad="38100" dist="38100" dir="2700000" algn="tl">
                    <a:srgbClr val="000000">
                      <a:alpha val="43137"/>
                    </a:srgbClr>
                  </a:outerShdw>
                </a:effectLst>
                <a:latin typeface="Gisha" panose="020B0502040204020203" pitchFamily="34" charset="-79"/>
                <a:cs typeface="Gisha" panose="020B0502040204020203" pitchFamily="34" charset="-79"/>
              </a:rPr>
              <a:t>23.3.2022</a:t>
            </a:r>
          </a:p>
        </p:txBody>
      </p:sp>
    </p:spTree>
    <p:extLst>
      <p:ext uri="{BB962C8B-B14F-4D97-AF65-F5344CB8AC3E}">
        <p14:creationId xmlns:p14="http://schemas.microsoft.com/office/powerpoint/2010/main" val="30682858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1371599" y="294538"/>
            <a:ext cx="9895951" cy="1033669"/>
          </a:xfrm>
        </p:spPr>
        <p:txBody>
          <a:bodyPr>
            <a:normAutofit/>
          </a:bodyPr>
          <a:lstStyle/>
          <a:p>
            <a:r>
              <a:rPr lang="he-IL" sz="4000" u="sng" dirty="0">
                <a:solidFill>
                  <a:srgbClr val="FFFFFF"/>
                </a:solidFill>
                <a:latin typeface="Gisha" panose="020B0502040204020203" pitchFamily="34" charset="-79"/>
                <a:cs typeface="Gisha" panose="020B0502040204020203" pitchFamily="34" charset="-79"/>
              </a:rPr>
              <a:t>דחיית מועד אחרון להגשת הצעות </a:t>
            </a:r>
            <a:r>
              <a:rPr lang="he-IL" sz="3600" u="sng" dirty="0">
                <a:solidFill>
                  <a:srgbClr val="FFFFFF"/>
                </a:solidFill>
                <a:latin typeface="Gisha" panose="020B0502040204020203" pitchFamily="34" charset="-79"/>
                <a:cs typeface="Gisha" panose="020B0502040204020203" pitchFamily="34" charset="-79"/>
              </a:rPr>
              <a:t>(עמוד 8)</a:t>
            </a:r>
          </a:p>
        </p:txBody>
      </p:sp>
      <p:sp>
        <p:nvSpPr>
          <p:cNvPr id="3" name="מציין מיקום תוכן 2"/>
          <p:cNvSpPr>
            <a:spLocks noGrp="1"/>
          </p:cNvSpPr>
          <p:nvPr>
            <p:ph idx="1"/>
          </p:nvPr>
        </p:nvSpPr>
        <p:spPr>
          <a:xfrm>
            <a:off x="1371599" y="2318197"/>
            <a:ext cx="9724031" cy="3683358"/>
          </a:xfrm>
        </p:spPr>
        <p:txBody>
          <a:bodyPr anchor="ctr">
            <a:normAutofit/>
          </a:bodyPr>
          <a:lstStyle/>
          <a:p>
            <a:r>
              <a:rPr lang="he-IL" sz="2400" dirty="0">
                <a:latin typeface="Gisha" panose="020B0502040204020203" pitchFamily="34" charset="-79"/>
                <a:cs typeface="Gisha" panose="020B0502040204020203" pitchFamily="34" charset="-79"/>
              </a:rPr>
              <a:t>המשרד רשאי, לפי שיקול דעתו, לדחות את המועד האחרון להגשת הצעות/להודיע על מועד הגשת הצעות נוסף/מועדים נוספים. </a:t>
            </a:r>
          </a:p>
          <a:p>
            <a:endParaRPr lang="he-IL" sz="2400" dirty="0">
              <a:latin typeface="Gisha" panose="020B0502040204020203" pitchFamily="34" charset="-79"/>
              <a:cs typeface="Gisha" panose="020B0502040204020203" pitchFamily="34" charset="-79"/>
            </a:endParaRPr>
          </a:p>
          <a:p>
            <a:r>
              <a:rPr lang="he-IL" sz="2400" dirty="0">
                <a:latin typeface="Gisha" panose="020B0502040204020203" pitchFamily="34" charset="-79"/>
                <a:cs typeface="Gisha" panose="020B0502040204020203" pitchFamily="34" charset="-79"/>
              </a:rPr>
              <a:t>הודעה על כל החלטה של ועדת המכרזים תפורסם באתר </a:t>
            </a:r>
            <a:r>
              <a:rPr lang="he-IL" sz="2400" dirty="0" err="1">
                <a:latin typeface="Gisha" panose="020B0502040204020203" pitchFamily="34" charset="-79"/>
                <a:cs typeface="Gisha" panose="020B0502040204020203" pitchFamily="34" charset="-79"/>
              </a:rPr>
              <a:t>מינהל</a:t>
            </a:r>
            <a:r>
              <a:rPr lang="he-IL" sz="2400" dirty="0">
                <a:latin typeface="Gisha" panose="020B0502040204020203" pitchFamily="34" charset="-79"/>
                <a:cs typeface="Gisha" panose="020B0502040204020203" pitchFamily="34" charset="-79"/>
              </a:rPr>
              <a:t> הרכש, ויצוין בה המועד/ים הנוסף/ים להגשת ההצעות.</a:t>
            </a:r>
          </a:p>
          <a:p>
            <a:pPr marL="0" indent="0">
              <a:buNone/>
            </a:pPr>
            <a:endParaRPr lang="he-IL" sz="2400" dirty="0">
              <a:latin typeface="Gisha" panose="020B0502040204020203" pitchFamily="34" charset="-79"/>
              <a:cs typeface="Gisha" panose="020B0502040204020203" pitchFamily="34" charset="-79"/>
            </a:endParaRPr>
          </a:p>
          <a:p>
            <a:pPr marL="0" indent="0">
              <a:buNone/>
            </a:pPr>
            <a:endParaRPr lang="he-IL" sz="2400" dirty="0">
              <a:latin typeface="Gisha" panose="020B0502040204020203" pitchFamily="34" charset="-79"/>
              <a:cs typeface="Gisha" panose="020B0502040204020203" pitchFamily="34" charset="-79"/>
            </a:endParaRPr>
          </a:p>
        </p:txBody>
      </p:sp>
      <p:pic>
        <p:nvPicPr>
          <p:cNvPr id="4" name="תמונה 3">
            <a:extLst>
              <a:ext uri="{FF2B5EF4-FFF2-40B4-BE49-F238E27FC236}">
                <a16:creationId xmlns:a16="http://schemas.microsoft.com/office/drawing/2014/main" id="{0CCE1564-B71C-48F7-8C79-CE0535150E4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a:extLst>
              <a:ext uri="{FF2B5EF4-FFF2-40B4-BE49-F238E27FC236}">
                <a16:creationId xmlns:a16="http://schemas.microsoft.com/office/drawing/2014/main" id="{F682D2B0-BA99-489C-B7AA-07F6FE3896E4}"/>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1888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2470777" y="304546"/>
            <a:ext cx="8571246" cy="742910"/>
          </a:xfrm>
        </p:spPr>
        <p:txBody>
          <a:bodyPr anchor="b">
            <a:normAutofit/>
          </a:bodyPr>
          <a:lstStyle/>
          <a:p>
            <a:r>
              <a:rPr lang="he-IL" sz="4000" u="sng" dirty="0">
                <a:latin typeface="Gisha" panose="020B0502040204020203" pitchFamily="34" charset="-79"/>
                <a:cs typeface="Gisha" panose="020B0502040204020203" pitchFamily="34" charset="-79"/>
              </a:rPr>
              <a:t>אישור זמני לשנת הלימודים תשפ"ג </a:t>
            </a:r>
            <a:r>
              <a:rPr lang="he-IL" sz="3200" u="sng" dirty="0">
                <a:latin typeface="Gisha" panose="020B0502040204020203" pitchFamily="34" charset="-79"/>
                <a:cs typeface="Gisha" panose="020B0502040204020203" pitchFamily="34" charset="-79"/>
              </a:rPr>
              <a:t>(עמוד 9)</a:t>
            </a:r>
            <a:endParaRPr lang="he-IL" sz="4000" u="sng" dirty="0">
              <a:latin typeface="Gisha" panose="020B0502040204020203" pitchFamily="34" charset="-79"/>
              <a:cs typeface="Gisha" panose="020B0502040204020203" pitchFamily="34" charset="-79"/>
            </a:endParaRPr>
          </a:p>
        </p:txBody>
      </p:sp>
      <p:sp>
        <p:nvSpPr>
          <p:cNvPr id="3" name="מציין מיקום תוכן 2"/>
          <p:cNvSpPr>
            <a:spLocks noGrp="1"/>
          </p:cNvSpPr>
          <p:nvPr>
            <p:ph idx="1"/>
          </p:nvPr>
        </p:nvSpPr>
        <p:spPr>
          <a:xfrm>
            <a:off x="1465212" y="1392642"/>
            <a:ext cx="9688296" cy="3454358"/>
          </a:xfrm>
        </p:spPr>
        <p:txBody>
          <a:bodyPr anchor="t">
            <a:noAutofit/>
          </a:bodyPr>
          <a:lstStyle/>
          <a:p>
            <a:r>
              <a:rPr lang="he-IL" sz="2000" dirty="0">
                <a:latin typeface="Gisha" panose="020B0502040204020203" pitchFamily="34" charset="-79"/>
                <a:cs typeface="Gisha" panose="020B0502040204020203" pitchFamily="34" charset="-79"/>
              </a:rPr>
              <a:t>‏עבור שנה"ל תשפ"ג, המשרד שומר לעצמו את הזכות לבדוק בשלב ראשון ומיידי  את עמידת התוכנית/המענה בתנאי הסף המפורטים בפרק 2 במכרז עבור כל תת-סל.</a:t>
            </a:r>
          </a:p>
          <a:p>
            <a:r>
              <a:rPr lang="he-IL" sz="2000" dirty="0">
                <a:latin typeface="Gisha" panose="020B0502040204020203" pitchFamily="34" charset="-79"/>
                <a:cs typeface="Gisha" panose="020B0502040204020203" pitchFamily="34" charset="-79"/>
              </a:rPr>
              <a:t>הפירוט הנדרש יתבצע על ידי המציע במערכת המקוונת. עמידה בדרישות אלה תקנה לתוכנית/למענה אישור זמני להפעלה בשנת הלימודים תשפ"ג.</a:t>
            </a:r>
          </a:p>
          <a:p>
            <a:r>
              <a:rPr lang="he-IL" sz="2000" dirty="0">
                <a:latin typeface="Gisha" panose="020B0502040204020203" pitchFamily="34" charset="-79"/>
                <a:cs typeface="Gisha" panose="020B0502040204020203" pitchFamily="34" charset="-79"/>
              </a:rPr>
              <a:t>‏במהלך תשפ"ג, ובמהלך כל שנה ושנה, יבדוק המשרד את העמידה בכלל הסטנדרטים שנקבעו ושיקבעו. כן רשאי המשרד לבחון משובים שניתנו על איכות התוכנית / המענה שניתן לבתי הספר ע"י המציע. </a:t>
            </a:r>
          </a:p>
          <a:p>
            <a:r>
              <a:rPr lang="he-IL" sz="2000" dirty="0">
                <a:latin typeface="Gisha" panose="020B0502040204020203" pitchFamily="34" charset="-79"/>
                <a:cs typeface="Gisha" panose="020B0502040204020203" pitchFamily="34" charset="-79"/>
              </a:rPr>
              <a:t>אם עלה כי יש פגם בהתנהלות הספק או שעלה שיש ליקוי או פגם מבחינה מקצועית, המשרד רשאי להתחשב במידע זה ויקבל החלטה האם להמשיך לכלול את התוכנית/המענה במסלול המתוקצב או להוציאם. החלטת המשרד על נימוקיה תובא לידיעת הספק ותשוקף למנהלי בתי הספר. </a:t>
            </a:r>
          </a:p>
          <a:p>
            <a:r>
              <a:rPr lang="he-IL" sz="2000" dirty="0" err="1">
                <a:latin typeface="Gisha" panose="020B0502040204020203" pitchFamily="34" charset="-79"/>
                <a:cs typeface="Gisha" panose="020B0502040204020203" pitchFamily="34" charset="-79"/>
              </a:rPr>
              <a:t>בענין</a:t>
            </a:r>
            <a:r>
              <a:rPr lang="he-IL" sz="2000" dirty="0">
                <a:latin typeface="Gisha" panose="020B0502040204020203" pitchFamily="34" charset="-79"/>
                <a:cs typeface="Gisha" panose="020B0502040204020203" pitchFamily="34" charset="-79"/>
              </a:rPr>
              <a:t> זה נוסיף, כי במקרים בהם מנהל/ת בית הספר יבקשו להפסיק הפעלת תוכנית/מענה בבית הספר הוא יהיה רשאי לעשות זאת ובתנאי שנתן הודעה מתאימה למפעיל לפחות 30 ימים מראש. </a:t>
            </a:r>
          </a:p>
          <a:p>
            <a:pPr marL="0" indent="0">
              <a:buNone/>
            </a:pPr>
            <a:endParaRPr lang="he-IL" sz="2000" dirty="0">
              <a:latin typeface="Gisha" panose="020B0502040204020203" pitchFamily="34" charset="-79"/>
              <a:cs typeface="Gisha" panose="020B0502040204020203" pitchFamily="34" charset="-79"/>
            </a:endParaRPr>
          </a:p>
          <a:p>
            <a:pPr marL="0" indent="0">
              <a:buNone/>
            </a:pPr>
            <a:endParaRPr lang="he-IL" sz="2000" dirty="0">
              <a:latin typeface="Gisha" panose="020B0502040204020203" pitchFamily="34" charset="-79"/>
              <a:cs typeface="Gisha" panose="020B0502040204020203" pitchFamily="34" charset="-79"/>
            </a:endParaRPr>
          </a:p>
        </p:txBody>
      </p:sp>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תמונה 3">
            <a:extLst>
              <a:ext uri="{FF2B5EF4-FFF2-40B4-BE49-F238E27FC236}">
                <a16:creationId xmlns:a16="http://schemas.microsoft.com/office/drawing/2014/main" id="{E4CE3326-9155-43BE-B4F8-DECA9EDB473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a:extLst>
              <a:ext uri="{FF2B5EF4-FFF2-40B4-BE49-F238E27FC236}">
                <a16:creationId xmlns:a16="http://schemas.microsoft.com/office/drawing/2014/main" id="{A63DEC78-266E-4306-87CA-CBC2D07508BF}"/>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977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1371599" y="294538"/>
            <a:ext cx="9895951" cy="1033669"/>
          </a:xfrm>
        </p:spPr>
        <p:txBody>
          <a:bodyPr>
            <a:normAutofit/>
          </a:bodyPr>
          <a:lstStyle/>
          <a:p>
            <a:r>
              <a:rPr lang="he-IL" u="sng" dirty="0">
                <a:solidFill>
                  <a:srgbClr val="FFFFFF"/>
                </a:solidFill>
                <a:latin typeface="Gisha" panose="020B0502040204020203" pitchFamily="34" charset="-79"/>
                <a:cs typeface="Gisha" panose="020B0502040204020203" pitchFamily="34" charset="-79"/>
              </a:rPr>
              <a:t>שינויים ותוספות במכרז </a:t>
            </a:r>
            <a:r>
              <a:rPr lang="he-IL" sz="3600" u="sng" dirty="0">
                <a:solidFill>
                  <a:srgbClr val="FFFFFF"/>
                </a:solidFill>
                <a:latin typeface="Gisha" panose="020B0502040204020203" pitchFamily="34" charset="-79"/>
                <a:cs typeface="Gisha" panose="020B0502040204020203" pitchFamily="34" charset="-79"/>
              </a:rPr>
              <a:t>(עמוד 9)  </a:t>
            </a:r>
          </a:p>
        </p:txBody>
      </p:sp>
      <p:sp>
        <p:nvSpPr>
          <p:cNvPr id="3" name="מציין מיקום תוכן 2"/>
          <p:cNvSpPr>
            <a:spLocks noGrp="1"/>
          </p:cNvSpPr>
          <p:nvPr>
            <p:ph idx="1"/>
          </p:nvPr>
        </p:nvSpPr>
        <p:spPr>
          <a:xfrm>
            <a:off x="1457558" y="2135317"/>
            <a:ext cx="9724031" cy="3683358"/>
          </a:xfrm>
        </p:spPr>
        <p:txBody>
          <a:bodyPr anchor="ctr">
            <a:normAutofit/>
          </a:bodyPr>
          <a:lstStyle/>
          <a:p>
            <a:r>
              <a:rPr lang="he-IL" sz="2400" dirty="0">
                <a:latin typeface="Gisha" panose="020B0502040204020203" pitchFamily="34" charset="-79"/>
                <a:cs typeface="Gisha" panose="020B0502040204020203" pitchFamily="34" charset="-79"/>
              </a:rPr>
              <a:t>המשרד שומר לעצמו את הזכות להוריד ו/או להוסיף סטנדרטים על פי שיקול דעת המשרד והגורמים המקצועיים. </a:t>
            </a:r>
          </a:p>
          <a:p>
            <a:endParaRPr lang="he-IL" sz="2400" dirty="0">
              <a:latin typeface="Gisha" panose="020B0502040204020203" pitchFamily="34" charset="-79"/>
              <a:cs typeface="Gisha" panose="020B0502040204020203" pitchFamily="34" charset="-79"/>
            </a:endParaRPr>
          </a:p>
          <a:p>
            <a:r>
              <a:rPr lang="he-IL" sz="2400" dirty="0">
                <a:latin typeface="Gisha" panose="020B0502040204020203" pitchFamily="34" charset="-79"/>
                <a:cs typeface="Gisha" panose="020B0502040204020203" pitchFamily="34" charset="-79"/>
              </a:rPr>
              <a:t>הספקים הרשומים במאגר יקבלו על כך הודעה מסודרת ויתאפשר להם להשלים מידע בדבר עמידתם בסטנדרט החדש, או לחילופין תתאפשר הגשת הצעות נוספות, לפי לוח הזמנים שתקבע וועדת המכרזים. </a:t>
            </a:r>
          </a:p>
          <a:p>
            <a:endParaRPr lang="he-IL" sz="2400" dirty="0">
              <a:latin typeface="Gisha" panose="020B0502040204020203" pitchFamily="34" charset="-79"/>
              <a:cs typeface="Gisha" panose="020B0502040204020203" pitchFamily="34" charset="-79"/>
            </a:endParaRPr>
          </a:p>
          <a:p>
            <a:r>
              <a:rPr lang="he-IL" sz="2400" dirty="0">
                <a:latin typeface="Gisha" panose="020B0502040204020203" pitchFamily="34" charset="-79"/>
                <a:cs typeface="Gisha" panose="020B0502040204020203" pitchFamily="34" charset="-79"/>
              </a:rPr>
              <a:t>יודגש, גם ספקים הרשומים במאגר ייבחנו בהתאם לסטנדרטים המעודכנים כתנאי להישארות במאגר לקראת שנת הלימודים הבאה. </a:t>
            </a:r>
          </a:p>
        </p:txBody>
      </p:sp>
      <p:pic>
        <p:nvPicPr>
          <p:cNvPr id="4" name="תמונה 3" descr="תמונה שמכילה טקסט&#10;&#10;התיאור נוצר באופן אוטומטי">
            <a:extLst>
              <a:ext uri="{FF2B5EF4-FFF2-40B4-BE49-F238E27FC236}">
                <a16:creationId xmlns:a16="http://schemas.microsoft.com/office/drawing/2014/main" id="{0AB7A60A-C448-4806-A40A-E865D57BEB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a:extLst>
              <a:ext uri="{FF2B5EF4-FFF2-40B4-BE49-F238E27FC236}">
                <a16:creationId xmlns:a16="http://schemas.microsoft.com/office/drawing/2014/main" id="{13D0FEE5-C9DD-42C5-AD18-D36C8DDB9765}"/>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395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1371599" y="294538"/>
            <a:ext cx="9895951" cy="1033669"/>
          </a:xfrm>
        </p:spPr>
        <p:txBody>
          <a:bodyPr>
            <a:normAutofit/>
          </a:bodyPr>
          <a:lstStyle/>
          <a:p>
            <a:r>
              <a:rPr lang="he-IL" u="sng" dirty="0">
                <a:solidFill>
                  <a:srgbClr val="FFFFFF"/>
                </a:solidFill>
                <a:latin typeface="Gisha" panose="020B0502040204020203" pitchFamily="34" charset="-79"/>
                <a:cs typeface="Gisha" panose="020B0502040204020203" pitchFamily="34" charset="-79"/>
              </a:rPr>
              <a:t>פתיחת המאגר לרישום </a:t>
            </a:r>
            <a:r>
              <a:rPr lang="he-IL" sz="3600" u="sng" dirty="0">
                <a:solidFill>
                  <a:srgbClr val="FFFFFF"/>
                </a:solidFill>
                <a:latin typeface="Gisha" panose="020B0502040204020203" pitchFamily="34" charset="-79"/>
                <a:cs typeface="Gisha" panose="020B0502040204020203" pitchFamily="34" charset="-79"/>
              </a:rPr>
              <a:t>(עמוד 9) </a:t>
            </a:r>
          </a:p>
        </p:txBody>
      </p:sp>
      <p:sp>
        <p:nvSpPr>
          <p:cNvPr id="3" name="מציין מיקום תוכן 2"/>
          <p:cNvSpPr>
            <a:spLocks noGrp="1"/>
          </p:cNvSpPr>
          <p:nvPr>
            <p:ph idx="1"/>
          </p:nvPr>
        </p:nvSpPr>
        <p:spPr>
          <a:xfrm>
            <a:off x="1457558" y="2033717"/>
            <a:ext cx="9724031" cy="3683358"/>
          </a:xfrm>
        </p:spPr>
        <p:txBody>
          <a:bodyPr anchor="ctr">
            <a:normAutofit/>
          </a:bodyPr>
          <a:lstStyle/>
          <a:p>
            <a:r>
              <a:rPr lang="he-IL" sz="2400" dirty="0">
                <a:latin typeface="Gisha" panose="020B0502040204020203" pitchFamily="34" charset="-79"/>
                <a:cs typeface="Gisha" panose="020B0502040204020203" pitchFamily="34" charset="-79"/>
              </a:rPr>
              <a:t>מפעילי תוכניות יוכלו לפנות למשרד באופן שוטף בבקשה להצטרף למאגר התוכניות והמענים. ועדת המכרזים תקבע מועדים מסוימים בשנה בהם יתבצע בפועל עדכון המאגר. וועדת המכרזים תודיע על החלטותיה בנושא זה באמצעות המערכת הממוחשבת של המאגר ובהתאם להנחיות החשב הכללי.</a:t>
            </a:r>
          </a:p>
          <a:p>
            <a:endParaRPr lang="he-IL" sz="2400" dirty="0">
              <a:latin typeface="Gisha" panose="020B0502040204020203" pitchFamily="34" charset="-79"/>
              <a:cs typeface="Gisha" panose="020B0502040204020203" pitchFamily="34" charset="-79"/>
            </a:endParaRPr>
          </a:p>
          <a:p>
            <a:r>
              <a:rPr lang="he-IL" sz="2400" dirty="0">
                <a:latin typeface="Gisha" panose="020B0502040204020203" pitchFamily="34" charset="-79"/>
                <a:cs typeface="Gisha" panose="020B0502040204020203" pitchFamily="34" charset="-79"/>
              </a:rPr>
              <a:t>‏המשרד יבדוק את ההצעות שיתקבלו באופן שוטף. וועדת המכרזים תדון בממצאי בדיקת כל ההצעות שהתקבלו לפחות פעמיים בשנה. </a:t>
            </a:r>
          </a:p>
        </p:txBody>
      </p:sp>
      <p:pic>
        <p:nvPicPr>
          <p:cNvPr id="4" name="תמונה 3">
            <a:extLst>
              <a:ext uri="{FF2B5EF4-FFF2-40B4-BE49-F238E27FC236}">
                <a16:creationId xmlns:a16="http://schemas.microsoft.com/office/drawing/2014/main" id="{15567623-900E-4A5A-8316-2E0C9EDF7A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a:extLst>
              <a:ext uri="{FF2B5EF4-FFF2-40B4-BE49-F238E27FC236}">
                <a16:creationId xmlns:a16="http://schemas.microsoft.com/office/drawing/2014/main" id="{C02D639A-7001-4B9E-B9ED-092097ED30BA}"/>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7233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1343024" y="294538"/>
            <a:ext cx="9895951" cy="1033669"/>
          </a:xfrm>
        </p:spPr>
        <p:txBody>
          <a:bodyPr>
            <a:normAutofit/>
          </a:bodyPr>
          <a:lstStyle/>
          <a:p>
            <a:r>
              <a:rPr lang="he-IL" u="sng" dirty="0">
                <a:solidFill>
                  <a:srgbClr val="FFFFFF"/>
                </a:solidFill>
                <a:latin typeface="Gisha" panose="020B0502040204020203" pitchFamily="34" charset="-79"/>
                <a:cs typeface="Gisha" panose="020B0502040204020203" pitchFamily="34" charset="-79"/>
              </a:rPr>
              <a:t>פסילת הצעה או ביטול זכייה </a:t>
            </a:r>
            <a:r>
              <a:rPr lang="he-IL" sz="3600" u="sng" dirty="0">
                <a:solidFill>
                  <a:srgbClr val="FFFFFF"/>
                </a:solidFill>
                <a:latin typeface="Gisha" panose="020B0502040204020203" pitchFamily="34" charset="-79"/>
                <a:cs typeface="Gisha" panose="020B0502040204020203" pitchFamily="34" charset="-79"/>
              </a:rPr>
              <a:t>(עמוד 10)</a:t>
            </a:r>
            <a:endParaRPr lang="he-IL" u="sng" dirty="0">
              <a:solidFill>
                <a:srgbClr val="FFFFFF"/>
              </a:solidFill>
              <a:latin typeface="Gisha" panose="020B0502040204020203" pitchFamily="34" charset="-79"/>
              <a:cs typeface="Gisha" panose="020B0502040204020203" pitchFamily="34" charset="-79"/>
            </a:endParaRPr>
          </a:p>
        </p:txBody>
      </p:sp>
      <p:sp>
        <p:nvSpPr>
          <p:cNvPr id="3" name="מציין מיקום תוכן 2"/>
          <p:cNvSpPr>
            <a:spLocks noGrp="1"/>
          </p:cNvSpPr>
          <p:nvPr>
            <p:ph idx="1"/>
          </p:nvPr>
        </p:nvSpPr>
        <p:spPr>
          <a:xfrm>
            <a:off x="1371599" y="2318197"/>
            <a:ext cx="9724031" cy="3683358"/>
          </a:xfrm>
        </p:spPr>
        <p:txBody>
          <a:bodyPr anchor="ctr">
            <a:normAutofit/>
          </a:bodyPr>
          <a:lstStyle/>
          <a:p>
            <a:r>
              <a:rPr lang="he-IL" sz="2400" dirty="0">
                <a:latin typeface="Gisha" panose="020B0502040204020203" pitchFamily="34" charset="-79"/>
                <a:cs typeface="Gisha" panose="020B0502040204020203" pitchFamily="34" charset="-79"/>
              </a:rPr>
              <a:t>המשרד רשאי לפסול הצעה או לבטל זכיה במכרז בכל מקרה שבו קיימת כנגד המציע או אורגן אצל המציע, חקירה או הוגש נגדו כתב אישום או שהורשע בעבירה שמפאת מהותה, חומרתה או נסיבותיה, ובכלל זה עבירות שעניינן פגיעה בתחרות או תיאום הצעות, והמציע אינו ראוי לשמש כספק במכרז זה.</a:t>
            </a:r>
          </a:p>
          <a:p>
            <a:endParaRPr lang="he-IL" sz="2400" dirty="0">
              <a:latin typeface="Gisha" panose="020B0502040204020203" pitchFamily="34" charset="-79"/>
              <a:cs typeface="Gisha" panose="020B0502040204020203" pitchFamily="34" charset="-79"/>
            </a:endParaRPr>
          </a:p>
          <a:p>
            <a:r>
              <a:rPr lang="he-IL" sz="2400" dirty="0">
                <a:latin typeface="Gisha" panose="020B0502040204020203" pitchFamily="34" charset="-79"/>
                <a:cs typeface="Gisha" panose="020B0502040204020203" pitchFamily="34" charset="-79"/>
              </a:rPr>
              <a:t>המשרד רשאי לפסול הצעה או לבטל זכיה במכרז במקרים שבהם קיים מידע לפיו נותן השירות סיפק שירות שלא לפי שביעות רצון הגורמים המקצועיים מקבלי השירות או שחרג מהותית מתנאי שנקבעו למתן השירות או שחרג מנוהלי משרד החינוך ביחס לשירותים אותם נתבקש לספק.</a:t>
            </a:r>
          </a:p>
          <a:p>
            <a:endParaRPr lang="he-IL" sz="2400" dirty="0">
              <a:latin typeface="Gisha" panose="020B0502040204020203" pitchFamily="34" charset="-79"/>
              <a:cs typeface="Gisha" panose="020B0502040204020203" pitchFamily="34" charset="-79"/>
            </a:endParaRPr>
          </a:p>
        </p:txBody>
      </p:sp>
      <p:pic>
        <p:nvPicPr>
          <p:cNvPr id="4" name="תמונה 3">
            <a:extLst>
              <a:ext uri="{FF2B5EF4-FFF2-40B4-BE49-F238E27FC236}">
                <a16:creationId xmlns:a16="http://schemas.microsoft.com/office/drawing/2014/main" id="{D55150B4-9DAD-4D3C-BBCB-E13AE8A696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a:extLst>
              <a:ext uri="{FF2B5EF4-FFF2-40B4-BE49-F238E27FC236}">
                <a16:creationId xmlns:a16="http://schemas.microsoft.com/office/drawing/2014/main" id="{3818D1F4-0565-44AB-81B5-636AE580B917}"/>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3798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2730893" y="365939"/>
            <a:ext cx="8213573" cy="793710"/>
          </a:xfrm>
        </p:spPr>
        <p:txBody>
          <a:bodyPr anchor="b">
            <a:normAutofit/>
          </a:bodyPr>
          <a:lstStyle/>
          <a:p>
            <a:r>
              <a:rPr lang="he-IL" sz="4000" u="sng" dirty="0">
                <a:latin typeface="Gisha" panose="020B0502040204020203" pitchFamily="34" charset="-79"/>
                <a:cs typeface="Gisha" panose="020B0502040204020203" pitchFamily="34" charset="-79"/>
              </a:rPr>
              <a:t>גריעת תוכנית / מענה מהמאגר </a:t>
            </a:r>
            <a:r>
              <a:rPr lang="he-IL" sz="3200" u="sng" dirty="0">
                <a:latin typeface="Gisha" panose="020B0502040204020203" pitchFamily="34" charset="-79"/>
                <a:cs typeface="Gisha" panose="020B0502040204020203" pitchFamily="34" charset="-79"/>
              </a:rPr>
              <a:t>(עמוד 10) </a:t>
            </a:r>
            <a:endParaRPr lang="he-IL" sz="4000" u="sng" dirty="0">
              <a:latin typeface="Gisha" panose="020B0502040204020203" pitchFamily="34" charset="-79"/>
              <a:cs typeface="Gisha" panose="020B0502040204020203" pitchFamily="34" charset="-79"/>
            </a:endParaRPr>
          </a:p>
        </p:txBody>
      </p:sp>
      <p:sp>
        <p:nvSpPr>
          <p:cNvPr id="3" name="מציין מיקום תוכן 2"/>
          <p:cNvSpPr>
            <a:spLocks noGrp="1"/>
          </p:cNvSpPr>
          <p:nvPr>
            <p:ph idx="1"/>
          </p:nvPr>
        </p:nvSpPr>
        <p:spPr>
          <a:xfrm>
            <a:off x="1695197" y="1584595"/>
            <a:ext cx="9688296" cy="3454358"/>
          </a:xfrm>
        </p:spPr>
        <p:txBody>
          <a:bodyPr anchor="t">
            <a:noAutofit/>
          </a:bodyPr>
          <a:lstStyle/>
          <a:p>
            <a:pPr marL="0" indent="0">
              <a:buNone/>
            </a:pPr>
            <a:r>
              <a:rPr lang="he-IL" sz="2100" dirty="0">
                <a:latin typeface="Gisha" panose="020B0502040204020203" pitchFamily="34" charset="-79"/>
                <a:cs typeface="Gisha" panose="020B0502040204020203" pitchFamily="34" charset="-79"/>
              </a:rPr>
              <a:t>‏וועדת המכרזים רשאית לגרוע מהמאגר נותן שירותים בהתקיים אחד מהמקרים הבאים:</a:t>
            </a:r>
          </a:p>
          <a:p>
            <a:pPr marL="0" indent="0">
              <a:buNone/>
            </a:pPr>
            <a:r>
              <a:rPr lang="he-IL" sz="2100" dirty="0">
                <a:latin typeface="Gisha" panose="020B0502040204020203" pitchFamily="34" charset="-79"/>
                <a:cs typeface="Gisha" panose="020B0502040204020203" pitchFamily="34" charset="-79"/>
              </a:rPr>
              <a:t>•	אם השרות שנתן לבית הספר או למשרד החינוך אינו לשביעות רצון הגורמים     </a:t>
            </a:r>
            <a:r>
              <a:rPr lang="en-US" sz="2100" dirty="0">
                <a:latin typeface="Gisha" panose="020B0502040204020203" pitchFamily="34" charset="-79"/>
                <a:cs typeface="Gisha" panose="020B0502040204020203" pitchFamily="34" charset="-79"/>
              </a:rPr>
              <a:t/>
            </a:r>
            <a:br>
              <a:rPr lang="en-US" sz="2100" dirty="0">
                <a:latin typeface="Gisha" panose="020B0502040204020203" pitchFamily="34" charset="-79"/>
                <a:cs typeface="Gisha" panose="020B0502040204020203" pitchFamily="34" charset="-79"/>
              </a:rPr>
            </a:br>
            <a:r>
              <a:rPr lang="he-IL" sz="2100" dirty="0">
                <a:latin typeface="Gisha" panose="020B0502040204020203" pitchFamily="34" charset="-79"/>
                <a:cs typeface="Gisha" panose="020B0502040204020203" pitchFamily="34" charset="-79"/>
              </a:rPr>
              <a:t>           המקצועיים ו/או מזמיני השרות.</a:t>
            </a:r>
          </a:p>
          <a:p>
            <a:pPr marL="0" indent="0">
              <a:buNone/>
            </a:pPr>
            <a:r>
              <a:rPr lang="he-IL" sz="2100" dirty="0">
                <a:latin typeface="Gisha" panose="020B0502040204020203" pitchFamily="34" charset="-79"/>
                <a:cs typeface="Gisha" panose="020B0502040204020203" pitchFamily="34" charset="-79"/>
              </a:rPr>
              <a:t>•	אם ביצע את הפעילות בניגוד לדרישות המאגר.</a:t>
            </a:r>
          </a:p>
          <a:p>
            <a:pPr marL="0" indent="0">
              <a:buNone/>
            </a:pPr>
            <a:r>
              <a:rPr lang="he-IL" sz="2100" dirty="0">
                <a:latin typeface="Gisha" panose="020B0502040204020203" pitchFamily="34" charset="-79"/>
                <a:cs typeface="Gisha" panose="020B0502040204020203" pitchFamily="34" charset="-79"/>
              </a:rPr>
              <a:t>•	אם הציב </a:t>
            </a:r>
            <a:r>
              <a:rPr lang="he-IL" sz="2100" dirty="0" err="1">
                <a:latin typeface="Gisha" panose="020B0502040204020203" pitchFamily="34" charset="-79"/>
                <a:cs typeface="Gisha" panose="020B0502040204020203" pitchFamily="34" charset="-79"/>
              </a:rPr>
              <a:t>כח</a:t>
            </a:r>
            <a:r>
              <a:rPr lang="he-IL" sz="2100" dirty="0">
                <a:latin typeface="Gisha" panose="020B0502040204020203" pitchFamily="34" charset="-79"/>
                <a:cs typeface="Gisha" panose="020B0502040204020203" pitchFamily="34" charset="-79"/>
              </a:rPr>
              <a:t> אדם (מפעיל נותן שירות) בניגוד לדרישות המאגר.</a:t>
            </a:r>
          </a:p>
          <a:p>
            <a:pPr marL="0" indent="0">
              <a:buNone/>
            </a:pPr>
            <a:r>
              <a:rPr lang="he-IL" sz="2100" dirty="0">
                <a:latin typeface="Gisha" panose="020B0502040204020203" pitchFamily="34" charset="-79"/>
                <a:cs typeface="Gisha" panose="020B0502040204020203" pitchFamily="34" charset="-79"/>
              </a:rPr>
              <a:t>•	כל חריגה מהותית מתנאי המאגר.</a:t>
            </a:r>
          </a:p>
          <a:p>
            <a:pPr marL="0" indent="0">
              <a:buNone/>
            </a:pPr>
            <a:r>
              <a:rPr lang="he-IL" sz="2100" dirty="0">
                <a:latin typeface="Gisha" panose="020B0502040204020203" pitchFamily="34" charset="-79"/>
                <a:cs typeface="Gisha" panose="020B0502040204020203" pitchFamily="34" charset="-79"/>
              </a:rPr>
              <a:t>•	כל אי עמידה בנוהלי משרד החינוך ביחס לשירותים נשוא המאגר. </a:t>
            </a:r>
          </a:p>
          <a:p>
            <a:pPr marL="0" indent="0">
              <a:buNone/>
            </a:pPr>
            <a:r>
              <a:rPr lang="he-IL" sz="2100" dirty="0">
                <a:latin typeface="Gisha" panose="020B0502040204020203" pitchFamily="34" charset="-79"/>
                <a:cs typeface="Gisha" panose="020B0502040204020203" pitchFamily="34" charset="-79"/>
              </a:rPr>
              <a:t>•	אם יתגלו ניגודי עניינים בין נותן שרות לבין בית הספר.</a:t>
            </a:r>
          </a:p>
          <a:p>
            <a:pPr marL="0" indent="0">
              <a:buNone/>
            </a:pPr>
            <a:r>
              <a:rPr lang="he-IL" sz="2100" dirty="0">
                <a:latin typeface="Gisha" panose="020B0502040204020203" pitchFamily="34" charset="-79"/>
                <a:cs typeface="Gisha" panose="020B0502040204020203" pitchFamily="34" charset="-79"/>
              </a:rPr>
              <a:t>•	אם הוגש נגדו כתב אישום או הורשע בפלילים.</a:t>
            </a:r>
          </a:p>
          <a:p>
            <a:pPr marL="0" indent="0">
              <a:buNone/>
            </a:pPr>
            <a:r>
              <a:rPr lang="he-IL" sz="2100" dirty="0">
                <a:latin typeface="Gisha" panose="020B0502040204020203" pitchFamily="34" charset="-79"/>
                <a:cs typeface="Gisha" panose="020B0502040204020203" pitchFamily="34" charset="-79"/>
              </a:rPr>
              <a:t>•	אם ניתנה הוראה של </a:t>
            </a:r>
            <a:r>
              <a:rPr lang="he-IL" sz="2100" dirty="0" err="1">
                <a:latin typeface="Gisha" panose="020B0502040204020203" pitchFamily="34" charset="-79"/>
                <a:cs typeface="Gisha" panose="020B0502040204020203" pitchFamily="34" charset="-79"/>
              </a:rPr>
              <a:t>החשכ"ל</a:t>
            </a:r>
            <a:r>
              <a:rPr lang="he-IL" sz="2100" dirty="0">
                <a:latin typeface="Gisha" panose="020B0502040204020203" pitchFamily="34" charset="-79"/>
                <a:cs typeface="Gisha" panose="020B0502040204020203" pitchFamily="34" charset="-79"/>
              </a:rPr>
              <a:t> לגרוע תחום כלשהו (על כל נותני השירותים </a:t>
            </a:r>
            <a:r>
              <a:rPr lang="en-US" sz="2100" dirty="0">
                <a:latin typeface="Gisha" panose="020B0502040204020203" pitchFamily="34" charset="-79"/>
                <a:cs typeface="Gisha" panose="020B0502040204020203" pitchFamily="34" charset="-79"/>
              </a:rPr>
              <a:t/>
            </a:r>
            <a:br>
              <a:rPr lang="en-US" sz="2100" dirty="0">
                <a:latin typeface="Gisha" panose="020B0502040204020203" pitchFamily="34" charset="-79"/>
                <a:cs typeface="Gisha" panose="020B0502040204020203" pitchFamily="34" charset="-79"/>
              </a:rPr>
            </a:br>
            <a:r>
              <a:rPr lang="he-IL" sz="2100" dirty="0">
                <a:latin typeface="Gisha" panose="020B0502040204020203" pitchFamily="34" charset="-79"/>
                <a:cs typeface="Gisha" panose="020B0502040204020203" pitchFamily="34" charset="-79"/>
              </a:rPr>
              <a:t>           הכלולים בו).</a:t>
            </a:r>
          </a:p>
          <a:p>
            <a:endParaRPr lang="he-IL" sz="2100" dirty="0">
              <a:latin typeface="Gisha" panose="020B0502040204020203" pitchFamily="34" charset="-79"/>
              <a:cs typeface="Gisha" panose="020B0502040204020203" pitchFamily="34" charset="-79"/>
            </a:endParaRPr>
          </a:p>
        </p:txBody>
      </p:sp>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תמונה 3">
            <a:extLst>
              <a:ext uri="{FF2B5EF4-FFF2-40B4-BE49-F238E27FC236}">
                <a16:creationId xmlns:a16="http://schemas.microsoft.com/office/drawing/2014/main" id="{6E86D505-D1E6-4379-AA99-82ACEEB930A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a:extLst>
              <a:ext uri="{FF2B5EF4-FFF2-40B4-BE49-F238E27FC236}">
                <a16:creationId xmlns:a16="http://schemas.microsoft.com/office/drawing/2014/main" id="{1A0B38D8-1728-4549-AC09-8AD0CF77F9F1}"/>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982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1352549" y="294538"/>
            <a:ext cx="9895951" cy="1033669"/>
          </a:xfrm>
        </p:spPr>
        <p:txBody>
          <a:bodyPr>
            <a:normAutofit/>
          </a:bodyPr>
          <a:lstStyle/>
          <a:p>
            <a:r>
              <a:rPr lang="he-IL" sz="4000" u="sng" dirty="0">
                <a:solidFill>
                  <a:srgbClr val="FFFFFF"/>
                </a:solidFill>
                <a:latin typeface="Gisha" panose="020B0502040204020203" pitchFamily="34" charset="-79"/>
                <a:cs typeface="Gisha" panose="020B0502040204020203" pitchFamily="34" charset="-79"/>
              </a:rPr>
              <a:t>משתמשים נוספים במאגר </a:t>
            </a:r>
            <a:r>
              <a:rPr lang="he-IL" sz="3200" u="sng" dirty="0">
                <a:solidFill>
                  <a:srgbClr val="FFFFFF"/>
                </a:solidFill>
                <a:latin typeface="Gisha" panose="020B0502040204020203" pitchFamily="34" charset="-79"/>
                <a:cs typeface="Gisha" panose="020B0502040204020203" pitchFamily="34" charset="-79"/>
              </a:rPr>
              <a:t>(עמוד 11-12)</a:t>
            </a:r>
            <a:endParaRPr lang="he-IL" sz="4000" u="sng" dirty="0">
              <a:solidFill>
                <a:srgbClr val="FFFFFF"/>
              </a:solidFill>
              <a:latin typeface="Gisha" panose="020B0502040204020203" pitchFamily="34" charset="-79"/>
              <a:cs typeface="Gisha" panose="020B0502040204020203" pitchFamily="34" charset="-79"/>
            </a:endParaRPr>
          </a:p>
        </p:txBody>
      </p:sp>
      <p:sp>
        <p:nvSpPr>
          <p:cNvPr id="3" name="מציין מיקום תוכן 2"/>
          <p:cNvSpPr>
            <a:spLocks noGrp="1"/>
          </p:cNvSpPr>
          <p:nvPr>
            <p:ph idx="1"/>
          </p:nvPr>
        </p:nvSpPr>
        <p:spPr>
          <a:xfrm>
            <a:off x="1371599" y="1891970"/>
            <a:ext cx="9724031" cy="3683358"/>
          </a:xfrm>
        </p:spPr>
        <p:txBody>
          <a:bodyPr anchor="ctr">
            <a:normAutofit/>
          </a:bodyPr>
          <a:lstStyle/>
          <a:p>
            <a:r>
              <a:rPr lang="he-IL" sz="2400" dirty="0">
                <a:latin typeface="Gisha" panose="020B0502040204020203" pitchFamily="34" charset="-79"/>
                <a:cs typeface="Gisha" panose="020B0502040204020203" pitchFamily="34" charset="-79"/>
              </a:rPr>
              <a:t>‏מובהר כי המאגר יוכל לשמש גם את יחידות המשרד כמאגר ספקים וההתנהלות מולו מטעם המשרד תהיה על-פי הוראות </a:t>
            </a:r>
            <a:r>
              <a:rPr lang="he-IL" sz="2400" dirty="0" err="1">
                <a:latin typeface="Gisha" panose="020B0502040204020203" pitchFamily="34" charset="-79"/>
                <a:cs typeface="Gisha" panose="020B0502040204020203" pitchFamily="34" charset="-79"/>
              </a:rPr>
              <a:t>התכ"מ</a:t>
            </a:r>
            <a:r>
              <a:rPr lang="he-IL" sz="2400" dirty="0">
                <a:latin typeface="Gisha" panose="020B0502040204020203" pitchFamily="34" charset="-79"/>
                <a:cs typeface="Gisha" panose="020B0502040204020203" pitchFamily="34" charset="-79"/>
              </a:rPr>
              <a:t> בדבר מאגר ספקים ולפי כל דין.</a:t>
            </a:r>
          </a:p>
          <a:p>
            <a:endParaRPr lang="he-IL" sz="2400" dirty="0">
              <a:latin typeface="Gisha" panose="020B0502040204020203" pitchFamily="34" charset="-79"/>
              <a:cs typeface="Gisha" panose="020B0502040204020203" pitchFamily="34" charset="-79"/>
            </a:endParaRPr>
          </a:p>
          <a:p>
            <a:r>
              <a:rPr lang="he-IL" sz="2400" dirty="0">
                <a:latin typeface="Gisha" panose="020B0502040204020203" pitchFamily="34" charset="-79"/>
                <a:cs typeface="Gisha" panose="020B0502040204020203" pitchFamily="34" charset="-79"/>
              </a:rPr>
              <a:t>‏עוד מובהר כי רשויות מקומיות ובעלויות תוכלנה לעשות שימוש במאגר, בהתאם לכללי ההתקשרויות החלים עליהן.</a:t>
            </a:r>
          </a:p>
        </p:txBody>
      </p:sp>
      <p:pic>
        <p:nvPicPr>
          <p:cNvPr id="4" name="תמונה 3">
            <a:extLst>
              <a:ext uri="{FF2B5EF4-FFF2-40B4-BE49-F238E27FC236}">
                <a16:creationId xmlns:a16="http://schemas.microsoft.com/office/drawing/2014/main" id="{8EE9EE26-33C6-429F-9734-F4AB94559A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a:extLst>
              <a:ext uri="{FF2B5EF4-FFF2-40B4-BE49-F238E27FC236}">
                <a16:creationId xmlns:a16="http://schemas.microsoft.com/office/drawing/2014/main" id="{3FB38E3D-3C00-4041-BC4C-A6D35FD5CC1A}"/>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9425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DEE2AD96-B495-4E06-9291-B71706F728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3CF6D67-C5A8-4ADD-9E8E-1E38CA1D316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6909FA0-B515-4681-B7A8-FA281D133B9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21C9FE86-FCC3-4A31-AA1C-C882262B7F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7D96243B-ECED-4B71-8E06-AE9A285EAD2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A09989E4-EFDC-4A90-A633-E0525FB4139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כותרת 1"/>
          <p:cNvSpPr>
            <a:spLocks noGrp="1"/>
          </p:cNvSpPr>
          <p:nvPr>
            <p:ph type="title"/>
          </p:nvPr>
        </p:nvSpPr>
        <p:spPr>
          <a:xfrm>
            <a:off x="675435" y="853029"/>
            <a:ext cx="4230100" cy="3387497"/>
          </a:xfrm>
        </p:spPr>
        <p:txBody>
          <a:bodyPr anchor="b">
            <a:normAutofit/>
          </a:bodyPr>
          <a:lstStyle/>
          <a:p>
            <a:pPr algn="ctr"/>
            <a:r>
              <a:rPr lang="he-IL" sz="4000" dirty="0">
                <a:solidFill>
                  <a:srgbClr val="FFFFFF"/>
                </a:solidFill>
                <a:latin typeface="Gisha" panose="020B0502040204020203" pitchFamily="34" charset="-79"/>
                <a:cs typeface="Gisha" panose="020B0502040204020203" pitchFamily="34" charset="-79"/>
              </a:rPr>
              <a:t>הצהרה של עמותה על אי בקשת תמיכה</a:t>
            </a:r>
            <a:r>
              <a:rPr lang="en-US" sz="4000" dirty="0">
                <a:solidFill>
                  <a:srgbClr val="FFFFFF"/>
                </a:solidFill>
                <a:latin typeface="Gisha" panose="020B0502040204020203" pitchFamily="34" charset="-79"/>
                <a:cs typeface="Gisha" panose="020B0502040204020203" pitchFamily="34" charset="-79"/>
              </a:rPr>
              <a:t/>
            </a:r>
            <a:br>
              <a:rPr lang="en-US" sz="4000" dirty="0">
                <a:solidFill>
                  <a:srgbClr val="FFFFFF"/>
                </a:solidFill>
                <a:latin typeface="Gisha" panose="020B0502040204020203" pitchFamily="34" charset="-79"/>
                <a:cs typeface="Gisha" panose="020B0502040204020203" pitchFamily="34" charset="-79"/>
              </a:rPr>
            </a:br>
            <a:r>
              <a:rPr lang="he-IL" sz="3200" dirty="0">
                <a:solidFill>
                  <a:srgbClr val="FFFFFF"/>
                </a:solidFill>
                <a:latin typeface="Gisha" panose="020B0502040204020203" pitchFamily="34" charset="-79"/>
                <a:cs typeface="Gisha" panose="020B0502040204020203" pitchFamily="34" charset="-79"/>
              </a:rPr>
              <a:t>(עמוד </a:t>
            </a:r>
            <a:r>
              <a:rPr lang="he-IL" sz="3200" dirty="0" smtClean="0">
                <a:solidFill>
                  <a:srgbClr val="FFFFFF"/>
                </a:solidFill>
                <a:latin typeface="Gisha" panose="020B0502040204020203" pitchFamily="34" charset="-79"/>
                <a:cs typeface="Gisha" panose="020B0502040204020203" pitchFamily="34" charset="-79"/>
              </a:rPr>
              <a:t>92)</a:t>
            </a:r>
            <a:endParaRPr lang="he-IL" sz="4000" dirty="0">
              <a:solidFill>
                <a:srgbClr val="FFFFFF"/>
              </a:solidFill>
              <a:latin typeface="Gisha" panose="020B0502040204020203" pitchFamily="34" charset="-79"/>
              <a:cs typeface="Gisha" panose="020B0502040204020203" pitchFamily="34" charset="-79"/>
            </a:endParaRPr>
          </a:p>
        </p:txBody>
      </p:sp>
      <p:sp>
        <p:nvSpPr>
          <p:cNvPr id="3" name="מציין מיקום תוכן 2"/>
          <p:cNvSpPr>
            <a:spLocks noGrp="1"/>
          </p:cNvSpPr>
          <p:nvPr>
            <p:ph idx="1"/>
          </p:nvPr>
        </p:nvSpPr>
        <p:spPr>
          <a:xfrm>
            <a:off x="5747412" y="649480"/>
            <a:ext cx="5996913" cy="5546047"/>
          </a:xfrm>
        </p:spPr>
        <p:txBody>
          <a:bodyPr anchor="ctr">
            <a:normAutofit/>
          </a:bodyPr>
          <a:lstStyle/>
          <a:p>
            <a:pPr marL="0" indent="0">
              <a:lnSpc>
                <a:spcPct val="150000"/>
              </a:lnSpc>
              <a:buNone/>
            </a:pPr>
            <a:r>
              <a:rPr lang="he-IL" sz="2400" dirty="0" smtClean="0">
                <a:latin typeface="Gisha" panose="020B0502040204020203" pitchFamily="34" charset="-79"/>
                <a:cs typeface="Gisha" panose="020B0502040204020203" pitchFamily="34" charset="-79"/>
              </a:rPr>
              <a:t>אני </a:t>
            </a:r>
            <a:r>
              <a:rPr lang="he-IL" sz="2400" dirty="0">
                <a:latin typeface="Gisha" panose="020B0502040204020203" pitchFamily="34" charset="-79"/>
                <a:cs typeface="Gisha" panose="020B0502040204020203" pitchFamily="34" charset="-79"/>
              </a:rPr>
              <a:t>הח"מ מצהיר ומתחייב לא להגיש במסגרת מכרז זה הצעות לפעילויות עבורן אני מקבל תמיכה/תקצוב מהמשרד, או הכלולות במבחני התמיכה/התקצוב התקפים והפעילים במשרד, בהתאם לרשימה המצורפת, כפי שתתעדכן מזמן לזמן ותפורסם על ידי המשרד. ככל שיימצא כי הוגשו הצעות עבור פעילויות מתוקצבות/נתמכות, המשרד יהיה רשאי לפסול אותן ולא להכליל את ההצעות במאגר.</a:t>
            </a:r>
          </a:p>
        </p:txBody>
      </p:sp>
      <p:pic>
        <p:nvPicPr>
          <p:cNvPr id="4" name="תמונה 3" descr="תמונה שמכילה טקסט&#10;&#10;התיאור נוצר באופן אוטומטי">
            <a:extLst>
              <a:ext uri="{FF2B5EF4-FFF2-40B4-BE49-F238E27FC236}">
                <a16:creationId xmlns:a16="http://schemas.microsoft.com/office/drawing/2014/main" id="{D63E98C1-757B-4322-B2DA-78238BBBB4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a:extLst>
              <a:ext uri="{FF2B5EF4-FFF2-40B4-BE49-F238E27FC236}">
                <a16:creationId xmlns:a16="http://schemas.microsoft.com/office/drawing/2014/main" id="{E7D8815A-C781-4319-A120-16E3F9DC5AA7}"/>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8664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תמונה 5"/>
          <p:cNvPicPr>
            <a:picLocks noChangeAspect="1"/>
          </p:cNvPicPr>
          <p:nvPr/>
        </p:nvPicPr>
        <p:blipFill rotWithShape="1">
          <a:blip r:embed="rId2">
            <a:extLst>
              <a:ext uri="{28A0092B-C50C-407E-A947-70E740481C1C}">
                <a14:useLocalDpi xmlns:a14="http://schemas.microsoft.com/office/drawing/2010/main" val="0"/>
              </a:ext>
            </a:extLst>
          </a:blip>
          <a:srcRect b="16629"/>
          <a:stretch/>
        </p:blipFill>
        <p:spPr>
          <a:xfrm>
            <a:off x="0" y="365954"/>
            <a:ext cx="12192000" cy="6455269"/>
          </a:xfrm>
          <a:prstGeom prst="rect">
            <a:avLst/>
          </a:prstGeom>
        </p:spPr>
      </p:pic>
      <p:sp>
        <p:nvSpPr>
          <p:cNvPr id="4" name="מלבן 3"/>
          <p:cNvSpPr/>
          <p:nvPr/>
        </p:nvSpPr>
        <p:spPr>
          <a:xfrm>
            <a:off x="0" y="3"/>
            <a:ext cx="12192000" cy="1095124"/>
          </a:xfrm>
          <a:prstGeom prst="rect">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solidFill>
                <a:srgbClr val="006666"/>
              </a:solidFill>
            </a:endParaRPr>
          </a:p>
        </p:txBody>
      </p:sp>
      <p:pic>
        <p:nvPicPr>
          <p:cNvPr id="5" name="תמונה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00946" y="161039"/>
            <a:ext cx="629012" cy="780153"/>
          </a:xfrm>
          <a:prstGeom prst="rect">
            <a:avLst/>
          </a:prstGeom>
        </p:spPr>
      </p:pic>
      <p:sp>
        <p:nvSpPr>
          <p:cNvPr id="8" name="מלבן 7"/>
          <p:cNvSpPr/>
          <p:nvPr/>
        </p:nvSpPr>
        <p:spPr>
          <a:xfrm>
            <a:off x="0" y="1128901"/>
            <a:ext cx="12192000" cy="5755772"/>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solidFill>
                <a:srgbClr val="006666"/>
              </a:solidFill>
            </a:endParaRPr>
          </a:p>
        </p:txBody>
      </p:sp>
      <p:sp>
        <p:nvSpPr>
          <p:cNvPr id="3" name="TextBox 2"/>
          <p:cNvSpPr txBox="1"/>
          <p:nvPr/>
        </p:nvSpPr>
        <p:spPr>
          <a:xfrm>
            <a:off x="2746087" y="2186540"/>
            <a:ext cx="6668654" cy="2401042"/>
          </a:xfrm>
          <a:prstGeom prst="rect">
            <a:avLst/>
          </a:prstGeom>
          <a:noFill/>
        </p:spPr>
        <p:txBody>
          <a:bodyPr wrap="square" rtlCol="1">
            <a:spAutoFit/>
          </a:bodyPr>
          <a:lstStyle/>
          <a:p>
            <a:pPr algn="ctr"/>
            <a:r>
              <a:rPr lang="he-IL" sz="5001"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מכרז הקמת מאגר </a:t>
            </a:r>
          </a:p>
          <a:p>
            <a:pPr algn="ctr"/>
            <a:r>
              <a:rPr lang="he-IL" sz="5001"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ספקי </a:t>
            </a:r>
            <a:r>
              <a:rPr lang="he-IL" sz="5001" b="1"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תוכניות</a:t>
            </a:r>
            <a:r>
              <a:rPr lang="he-IL" sz="5001"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ומענים</a:t>
            </a:r>
          </a:p>
          <a:p>
            <a:pPr algn="ctr"/>
            <a:r>
              <a:rPr lang="he-IL" sz="5001" b="1"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עבור מערכת החינוך</a:t>
            </a:r>
          </a:p>
        </p:txBody>
      </p:sp>
      <p:sp>
        <p:nvSpPr>
          <p:cNvPr id="7" name="מלבן 6"/>
          <p:cNvSpPr/>
          <p:nvPr/>
        </p:nvSpPr>
        <p:spPr>
          <a:xfrm>
            <a:off x="2946974" y="2104743"/>
            <a:ext cx="6298059" cy="3761804"/>
          </a:xfrm>
          <a:prstGeom prst="rect">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grpSp>
        <p:nvGrpSpPr>
          <p:cNvPr id="12" name="קבוצה 11"/>
          <p:cNvGrpSpPr/>
          <p:nvPr/>
        </p:nvGrpSpPr>
        <p:grpSpPr>
          <a:xfrm>
            <a:off x="3835685" y="4770182"/>
            <a:ext cx="4520629" cy="834790"/>
            <a:chOff x="3821986" y="4630433"/>
            <a:chExt cx="4520630" cy="834789"/>
          </a:xfrm>
        </p:grpSpPr>
        <p:sp>
          <p:nvSpPr>
            <p:cNvPr id="11" name="מלבן 10"/>
            <p:cNvSpPr/>
            <p:nvPr/>
          </p:nvSpPr>
          <p:spPr>
            <a:xfrm>
              <a:off x="3821986" y="4630433"/>
              <a:ext cx="4520630" cy="8347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sp>
          <p:nvSpPr>
            <p:cNvPr id="13" name="TextBox 12"/>
            <p:cNvSpPr txBox="1"/>
            <p:nvPr/>
          </p:nvSpPr>
          <p:spPr>
            <a:xfrm>
              <a:off x="4251955" y="4719471"/>
              <a:ext cx="3629521" cy="630941"/>
            </a:xfrm>
            <a:prstGeom prst="rect">
              <a:avLst/>
            </a:prstGeom>
            <a:noFill/>
          </p:spPr>
          <p:txBody>
            <a:bodyPr wrap="none" rtlCol="1">
              <a:spAutoFit/>
            </a:bodyPr>
            <a:lstStyle/>
            <a:p>
              <a:pPr algn="ctr"/>
              <a:r>
                <a:rPr lang="he-IL" sz="3500" b="1" dirty="0">
                  <a:solidFill>
                    <a:schemeClr val="bg2">
                      <a:lumMod val="25000"/>
                    </a:schemeClr>
                  </a:solidFill>
                  <a:latin typeface="Calibri" panose="020F0502020204030204" pitchFamily="34" charset="0"/>
                  <a:cs typeface="Calibri" panose="020F0502020204030204" pitchFamily="34" charset="0"/>
                </a:rPr>
                <a:t>שלבי הגשה במערכת</a:t>
              </a:r>
            </a:p>
          </p:txBody>
        </p:sp>
      </p:grpSp>
      <p:sp>
        <p:nvSpPr>
          <p:cNvPr id="15" name="TextBox 14"/>
          <p:cNvSpPr txBox="1"/>
          <p:nvPr/>
        </p:nvSpPr>
        <p:spPr>
          <a:xfrm>
            <a:off x="8356316" y="281923"/>
            <a:ext cx="2760691" cy="400110"/>
          </a:xfrm>
          <a:prstGeom prst="rect">
            <a:avLst/>
          </a:prstGeom>
          <a:noFill/>
        </p:spPr>
        <p:txBody>
          <a:bodyPr wrap="none" rtlCol="1">
            <a:spAutoFit/>
          </a:bodyPr>
          <a:lstStyle/>
          <a:p>
            <a:pPr algn="ctr"/>
            <a:r>
              <a:rPr lang="he-IL" sz="2000" dirty="0">
                <a:solidFill>
                  <a:schemeClr val="bg1"/>
                </a:solidFill>
                <a:latin typeface="Calibri" panose="020F0502020204030204" pitchFamily="34" charset="0"/>
                <a:cs typeface="Calibri" panose="020F0502020204030204" pitchFamily="34" charset="0"/>
              </a:rPr>
              <a:t>מדינת ישראל, משרד החינוך</a:t>
            </a:r>
          </a:p>
        </p:txBody>
      </p:sp>
    </p:spTree>
    <p:extLst>
      <p:ext uri="{BB962C8B-B14F-4D97-AF65-F5344CB8AC3E}">
        <p14:creationId xmlns:p14="http://schemas.microsoft.com/office/powerpoint/2010/main" val="769436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לבן 2"/>
          <p:cNvSpPr/>
          <p:nvPr/>
        </p:nvSpPr>
        <p:spPr>
          <a:xfrm>
            <a:off x="4541831" y="1743171"/>
            <a:ext cx="2573867" cy="671022"/>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500" dirty="0">
                <a:solidFill>
                  <a:schemeClr val="bg1"/>
                </a:solidFill>
                <a:latin typeface="Calibri" panose="020F0502020204030204" pitchFamily="34" charset="0"/>
                <a:cs typeface="Calibri" panose="020F0502020204030204" pitchFamily="34" charset="0"/>
              </a:rPr>
              <a:t>הרשאה למערכת</a:t>
            </a:r>
          </a:p>
        </p:txBody>
      </p:sp>
      <p:sp>
        <p:nvSpPr>
          <p:cNvPr id="4" name="מלבן 3"/>
          <p:cNvSpPr/>
          <p:nvPr/>
        </p:nvSpPr>
        <p:spPr>
          <a:xfrm>
            <a:off x="6644219" y="2797654"/>
            <a:ext cx="3034804" cy="671022"/>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500" dirty="0">
                <a:solidFill>
                  <a:schemeClr val="bg1"/>
                </a:solidFill>
                <a:latin typeface="Calibri" panose="020F0502020204030204" pitchFamily="34" charset="0"/>
                <a:cs typeface="Calibri" panose="020F0502020204030204" pitchFamily="34" charset="0"/>
              </a:rPr>
              <a:t>הוספת מענה/</a:t>
            </a:r>
            <a:r>
              <a:rPr lang="he-IL" sz="2500" dirty="0" err="1">
                <a:solidFill>
                  <a:schemeClr val="bg1"/>
                </a:solidFill>
                <a:latin typeface="Calibri" panose="020F0502020204030204" pitchFamily="34" charset="0"/>
                <a:cs typeface="Calibri" panose="020F0502020204030204" pitchFamily="34" charset="0"/>
              </a:rPr>
              <a:t>תוכנית</a:t>
            </a:r>
            <a:endParaRPr lang="he-IL" sz="2500" dirty="0">
              <a:solidFill>
                <a:schemeClr val="bg1"/>
              </a:solidFill>
              <a:latin typeface="Calibri" panose="020F0502020204030204" pitchFamily="34" charset="0"/>
              <a:cs typeface="Calibri" panose="020F0502020204030204" pitchFamily="34" charset="0"/>
            </a:endParaRPr>
          </a:p>
        </p:txBody>
      </p:sp>
      <p:sp>
        <p:nvSpPr>
          <p:cNvPr id="7" name="מלבן 6"/>
          <p:cNvSpPr/>
          <p:nvPr/>
        </p:nvSpPr>
        <p:spPr>
          <a:xfrm>
            <a:off x="1672687" y="4600285"/>
            <a:ext cx="3084524" cy="671022"/>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500" dirty="0">
                <a:solidFill>
                  <a:schemeClr val="bg1"/>
                </a:solidFill>
                <a:latin typeface="Calibri" panose="020F0502020204030204" pitchFamily="34" charset="0"/>
                <a:cs typeface="Calibri" panose="020F0502020204030204" pitchFamily="34" charset="0"/>
              </a:rPr>
              <a:t>טופס מינהלי</a:t>
            </a:r>
          </a:p>
          <a:p>
            <a:pPr algn="ctr"/>
            <a:r>
              <a:rPr lang="he-IL" sz="2000" dirty="0">
                <a:solidFill>
                  <a:schemeClr val="bg1"/>
                </a:solidFill>
                <a:latin typeface="Calibri" panose="020F0502020204030204" pitchFamily="34" charset="0"/>
                <a:cs typeface="Calibri" panose="020F0502020204030204" pitchFamily="34" charset="0"/>
              </a:rPr>
              <a:t>(ברמת ארגון)</a:t>
            </a:r>
          </a:p>
        </p:txBody>
      </p:sp>
      <p:sp>
        <p:nvSpPr>
          <p:cNvPr id="8" name="מלבן 7"/>
          <p:cNvSpPr/>
          <p:nvPr/>
        </p:nvSpPr>
        <p:spPr>
          <a:xfrm>
            <a:off x="6572047" y="4600037"/>
            <a:ext cx="3106974" cy="671022"/>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500" dirty="0">
                <a:solidFill>
                  <a:schemeClr val="bg1"/>
                </a:solidFill>
                <a:latin typeface="Calibri" panose="020F0502020204030204" pitchFamily="34" charset="0"/>
                <a:cs typeface="Calibri" panose="020F0502020204030204" pitchFamily="34" charset="0"/>
              </a:rPr>
              <a:t>שיוך המענה/התוכנית לתת סל</a:t>
            </a:r>
          </a:p>
        </p:txBody>
      </p:sp>
      <p:sp>
        <p:nvSpPr>
          <p:cNvPr id="9" name="מלבן 8"/>
          <p:cNvSpPr/>
          <p:nvPr/>
        </p:nvSpPr>
        <p:spPr>
          <a:xfrm>
            <a:off x="4384930" y="6021370"/>
            <a:ext cx="2573867" cy="671022"/>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500" dirty="0">
                <a:solidFill>
                  <a:schemeClr val="bg1"/>
                </a:solidFill>
                <a:latin typeface="Calibri" panose="020F0502020204030204" pitchFamily="34" charset="0"/>
                <a:cs typeface="Calibri" panose="020F0502020204030204" pitchFamily="34" charset="0"/>
              </a:rPr>
              <a:t>הזנת מחירון ואזורי פעילות</a:t>
            </a:r>
          </a:p>
        </p:txBody>
      </p:sp>
      <p:cxnSp>
        <p:nvCxnSpPr>
          <p:cNvPr id="15" name="מחבר מרפקי 14"/>
          <p:cNvCxnSpPr>
            <a:stCxn id="3" idx="3"/>
            <a:endCxn id="4" idx="0"/>
          </p:cNvCxnSpPr>
          <p:nvPr/>
        </p:nvCxnSpPr>
        <p:spPr>
          <a:xfrm>
            <a:off x="7115696" y="2078684"/>
            <a:ext cx="1045924" cy="718972"/>
          </a:xfrm>
          <a:prstGeom prst="bentConnector2">
            <a:avLst/>
          </a:prstGeom>
          <a:ln w="22225">
            <a:solidFill>
              <a:srgbClr val="015E70"/>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25" name="מלבן 24"/>
          <p:cNvSpPr/>
          <p:nvPr/>
        </p:nvSpPr>
        <p:spPr>
          <a:xfrm>
            <a:off x="9757791" y="3484322"/>
            <a:ext cx="1731454" cy="553998"/>
          </a:xfrm>
          <a:prstGeom prst="rect">
            <a:avLst/>
          </a:prstGeom>
        </p:spPr>
        <p:txBody>
          <a:bodyPr wrap="square">
            <a:spAutoFit/>
          </a:bodyPr>
          <a:lstStyle/>
          <a:p>
            <a:r>
              <a:rPr lang="he-IL" sz="1500" b="1" dirty="0">
                <a:latin typeface="Calibri" panose="020F0502020204030204" pitchFamily="34" charset="0"/>
                <a:cs typeface="Calibri" panose="020F0502020204030204" pitchFamily="34" charset="0"/>
              </a:rPr>
              <a:t>ארגון קיים במערכת</a:t>
            </a:r>
          </a:p>
          <a:p>
            <a:r>
              <a:rPr lang="he-IL" sz="1500" dirty="0">
                <a:latin typeface="Calibri" panose="020F0502020204030204" pitchFamily="34" charset="0"/>
                <a:cs typeface="Calibri" panose="020F0502020204030204" pitchFamily="34" charset="0"/>
              </a:rPr>
              <a:t>מתחיל מכאן</a:t>
            </a:r>
          </a:p>
        </p:txBody>
      </p:sp>
      <p:sp>
        <p:nvSpPr>
          <p:cNvPr id="28" name="מלבן 27"/>
          <p:cNvSpPr/>
          <p:nvPr/>
        </p:nvSpPr>
        <p:spPr>
          <a:xfrm>
            <a:off x="9751885" y="1483845"/>
            <a:ext cx="1737360" cy="553998"/>
          </a:xfrm>
          <a:prstGeom prst="rect">
            <a:avLst/>
          </a:prstGeom>
        </p:spPr>
        <p:txBody>
          <a:bodyPr wrap="square">
            <a:spAutoFit/>
          </a:bodyPr>
          <a:lstStyle/>
          <a:p>
            <a:r>
              <a:rPr lang="he-IL" sz="1500" b="1" dirty="0">
                <a:latin typeface="Calibri" panose="020F0502020204030204" pitchFamily="34" charset="0"/>
                <a:cs typeface="Calibri" panose="020F0502020204030204" pitchFamily="34" charset="0"/>
              </a:rPr>
              <a:t>ארגון חדש במערכת</a:t>
            </a:r>
          </a:p>
          <a:p>
            <a:r>
              <a:rPr lang="he-IL" sz="1500" dirty="0">
                <a:latin typeface="Calibri" panose="020F0502020204030204" pitchFamily="34" charset="0"/>
                <a:cs typeface="Calibri" panose="020F0502020204030204" pitchFamily="34" charset="0"/>
              </a:rPr>
              <a:t>מתחיל מכאן</a:t>
            </a:r>
          </a:p>
        </p:txBody>
      </p:sp>
      <p:cxnSp>
        <p:nvCxnSpPr>
          <p:cNvPr id="31" name="מחבר מרפקי 30"/>
          <p:cNvCxnSpPr>
            <a:stCxn id="4" idx="2"/>
          </p:cNvCxnSpPr>
          <p:nvPr/>
        </p:nvCxnSpPr>
        <p:spPr>
          <a:xfrm rot="16200000" flipH="1">
            <a:off x="7607900" y="4022396"/>
            <a:ext cx="1107442" cy="2"/>
          </a:xfrm>
          <a:prstGeom prst="bentConnector3">
            <a:avLst>
              <a:gd name="adj1" fmla="val 50000"/>
            </a:avLst>
          </a:prstGeom>
          <a:ln w="22225">
            <a:solidFill>
              <a:srgbClr val="015E70"/>
            </a:solidFill>
            <a:prstDash val="sysDot"/>
            <a:tailEnd type="triangle"/>
          </a:ln>
          <a:effectLst>
            <a:outerShdw blurRad="50800" dist="50800" dir="5400000" algn="ctr"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cxnSp>
        <p:nvCxnSpPr>
          <p:cNvPr id="34" name="מחבר מרפקי 33"/>
          <p:cNvCxnSpPr>
            <a:stCxn id="8" idx="2"/>
            <a:endCxn id="9" idx="0"/>
          </p:cNvCxnSpPr>
          <p:nvPr/>
        </p:nvCxnSpPr>
        <p:spPr>
          <a:xfrm rot="5400000">
            <a:off x="6523550" y="4419387"/>
            <a:ext cx="750313" cy="2453673"/>
          </a:xfrm>
          <a:prstGeom prst="bentConnector3">
            <a:avLst>
              <a:gd name="adj1" fmla="val 50000"/>
            </a:avLst>
          </a:prstGeom>
          <a:ln w="22225">
            <a:solidFill>
              <a:srgbClr val="015E70"/>
            </a:solidFill>
            <a:prstDash val="sysDot"/>
            <a:tailEnd type="triangle"/>
          </a:ln>
        </p:spPr>
        <p:style>
          <a:lnRef idx="2">
            <a:schemeClr val="accent1"/>
          </a:lnRef>
          <a:fillRef idx="0">
            <a:schemeClr val="accent1"/>
          </a:fillRef>
          <a:effectRef idx="1">
            <a:schemeClr val="accent1"/>
          </a:effectRef>
          <a:fontRef idx="minor">
            <a:schemeClr val="tx1"/>
          </a:fontRef>
        </p:style>
      </p:cxnSp>
      <p:cxnSp>
        <p:nvCxnSpPr>
          <p:cNvPr id="37" name="מחבר מרפקי 36"/>
          <p:cNvCxnSpPr>
            <a:stCxn id="3" idx="1"/>
            <a:endCxn id="7" idx="0"/>
          </p:cNvCxnSpPr>
          <p:nvPr/>
        </p:nvCxnSpPr>
        <p:spPr>
          <a:xfrm rot="10800000" flipV="1">
            <a:off x="3214947" y="2078682"/>
            <a:ext cx="1326884" cy="2521604"/>
          </a:xfrm>
          <a:prstGeom prst="bentConnector2">
            <a:avLst/>
          </a:prstGeom>
          <a:ln w="22225">
            <a:solidFill>
              <a:srgbClr val="015E70"/>
            </a:solidFill>
            <a:prstDash val="sysDot"/>
            <a:tailEnd type="triangle"/>
          </a:ln>
          <a:effectLst>
            <a:outerShdw blurRad="50800" dist="50800" dir="5400000" algn="ctr" rotWithShape="0">
              <a:srgbClr val="000000">
                <a:alpha val="0"/>
              </a:srgbClr>
            </a:outerShdw>
          </a:effectLst>
        </p:spPr>
        <p:style>
          <a:lnRef idx="2">
            <a:schemeClr val="accent1"/>
          </a:lnRef>
          <a:fillRef idx="0">
            <a:schemeClr val="accent1"/>
          </a:fillRef>
          <a:effectRef idx="1">
            <a:schemeClr val="accent1"/>
          </a:effectRef>
          <a:fontRef idx="minor">
            <a:schemeClr val="tx1"/>
          </a:fontRef>
        </p:style>
      </p:cxnSp>
      <p:sp>
        <p:nvSpPr>
          <p:cNvPr id="45" name="אליפסה 44"/>
          <p:cNvSpPr/>
          <p:nvPr/>
        </p:nvSpPr>
        <p:spPr>
          <a:xfrm>
            <a:off x="6803572" y="144003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1</a:t>
            </a:r>
          </a:p>
        </p:txBody>
      </p:sp>
      <p:cxnSp>
        <p:nvCxnSpPr>
          <p:cNvPr id="52" name="מחבר חץ ישר 51"/>
          <p:cNvCxnSpPr/>
          <p:nvPr/>
        </p:nvCxnSpPr>
        <p:spPr>
          <a:xfrm flipH="1">
            <a:off x="8396876" y="1890893"/>
            <a:ext cx="2077179" cy="0"/>
          </a:xfrm>
          <a:prstGeom prst="straightConnector1">
            <a:avLst/>
          </a:prstGeom>
          <a:ln w="22225">
            <a:solidFill>
              <a:srgbClr val="009999"/>
            </a:solidFill>
            <a:prstDash val="sysDot"/>
            <a:tailEnd type="triangle"/>
          </a:ln>
        </p:spPr>
        <p:style>
          <a:lnRef idx="1">
            <a:schemeClr val="accent5"/>
          </a:lnRef>
          <a:fillRef idx="0">
            <a:schemeClr val="accent5"/>
          </a:fillRef>
          <a:effectRef idx="0">
            <a:schemeClr val="accent5"/>
          </a:effectRef>
          <a:fontRef idx="minor">
            <a:schemeClr val="tx1"/>
          </a:fontRef>
        </p:style>
      </p:cxnSp>
      <p:cxnSp>
        <p:nvCxnSpPr>
          <p:cNvPr id="24" name="מחבר מרפקי 23"/>
          <p:cNvCxnSpPr>
            <a:stCxn id="7" idx="2"/>
            <a:endCxn id="9" idx="0"/>
          </p:cNvCxnSpPr>
          <p:nvPr/>
        </p:nvCxnSpPr>
        <p:spPr>
          <a:xfrm rot="16200000" flipH="1">
            <a:off x="4068372" y="4417882"/>
            <a:ext cx="750062" cy="2456916"/>
          </a:xfrm>
          <a:prstGeom prst="bentConnector3">
            <a:avLst>
              <a:gd name="adj1" fmla="val 50000"/>
            </a:avLst>
          </a:prstGeom>
          <a:ln w="22225">
            <a:solidFill>
              <a:srgbClr val="015E70"/>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26" name="מלבן 25"/>
          <p:cNvSpPr/>
          <p:nvPr/>
        </p:nvSpPr>
        <p:spPr>
          <a:xfrm flipH="1">
            <a:off x="12143366" y="82405"/>
            <a:ext cx="45719" cy="484156"/>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solidFill>
                <a:srgbClr val="009999"/>
              </a:solidFill>
            </a:endParaRPr>
          </a:p>
        </p:txBody>
      </p:sp>
      <p:sp>
        <p:nvSpPr>
          <p:cNvPr id="29" name="TextBox 28"/>
          <p:cNvSpPr txBox="1"/>
          <p:nvPr/>
        </p:nvSpPr>
        <p:spPr>
          <a:xfrm>
            <a:off x="6548711" y="54689"/>
            <a:ext cx="5514650" cy="477054"/>
          </a:xfrm>
          <a:prstGeom prst="rect">
            <a:avLst/>
          </a:prstGeom>
          <a:noFill/>
        </p:spPr>
        <p:txBody>
          <a:bodyPr wrap="none" rtlCol="1">
            <a:spAutoFit/>
          </a:bodyPr>
          <a:lstStyle/>
          <a:p>
            <a:r>
              <a:rPr lang="he-IL" sz="2500" b="1" dirty="0">
                <a:solidFill>
                  <a:srgbClr val="015E70"/>
                </a:solidFill>
                <a:latin typeface="Calibri" panose="020F0502020204030204" pitchFamily="34" charset="0"/>
                <a:cs typeface="Calibri" panose="020F0502020204030204" pitchFamily="34" charset="0"/>
              </a:rPr>
              <a:t>הגשת הצעות למרכז מאגר התוכניות והמענים</a:t>
            </a:r>
          </a:p>
        </p:txBody>
      </p:sp>
      <p:cxnSp>
        <p:nvCxnSpPr>
          <p:cNvPr id="32" name="מחבר חץ ישר 31"/>
          <p:cNvCxnSpPr/>
          <p:nvPr/>
        </p:nvCxnSpPr>
        <p:spPr>
          <a:xfrm flipH="1">
            <a:off x="7366203" y="3889717"/>
            <a:ext cx="3117575" cy="8021"/>
          </a:xfrm>
          <a:prstGeom prst="straightConnector1">
            <a:avLst/>
          </a:prstGeom>
          <a:ln w="22225">
            <a:solidFill>
              <a:srgbClr val="009999"/>
            </a:solidFill>
            <a:prstDash val="sysDot"/>
            <a:tailEnd type="triangle"/>
          </a:ln>
        </p:spPr>
        <p:style>
          <a:lnRef idx="1">
            <a:schemeClr val="accent5"/>
          </a:lnRef>
          <a:fillRef idx="0">
            <a:schemeClr val="accent5"/>
          </a:fillRef>
          <a:effectRef idx="0">
            <a:schemeClr val="accent5"/>
          </a:effectRef>
          <a:fontRef idx="minor">
            <a:schemeClr val="tx1"/>
          </a:fontRef>
        </p:style>
      </p:cxnSp>
      <p:sp>
        <p:nvSpPr>
          <p:cNvPr id="33" name="אליפסה 32"/>
          <p:cNvSpPr/>
          <p:nvPr/>
        </p:nvSpPr>
        <p:spPr>
          <a:xfrm>
            <a:off x="9362788" y="2561663"/>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2</a:t>
            </a:r>
          </a:p>
        </p:txBody>
      </p:sp>
      <p:sp>
        <p:nvSpPr>
          <p:cNvPr id="35" name="אליפסה 34"/>
          <p:cNvSpPr/>
          <p:nvPr/>
        </p:nvSpPr>
        <p:spPr>
          <a:xfrm>
            <a:off x="9400660" y="4312502"/>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3</a:t>
            </a:r>
          </a:p>
        </p:txBody>
      </p:sp>
      <p:sp>
        <p:nvSpPr>
          <p:cNvPr id="50" name="אליפסה 49"/>
          <p:cNvSpPr/>
          <p:nvPr/>
        </p:nvSpPr>
        <p:spPr>
          <a:xfrm>
            <a:off x="4448045" y="439310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4</a:t>
            </a:r>
          </a:p>
        </p:txBody>
      </p:sp>
      <p:sp>
        <p:nvSpPr>
          <p:cNvPr id="54" name="מלבן 53"/>
          <p:cNvSpPr/>
          <p:nvPr/>
        </p:nvSpPr>
        <p:spPr>
          <a:xfrm>
            <a:off x="4633330" y="3638392"/>
            <a:ext cx="2499488" cy="52410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sp>
        <p:nvSpPr>
          <p:cNvPr id="55" name="מלבן 54"/>
          <p:cNvSpPr/>
          <p:nvPr/>
        </p:nvSpPr>
        <p:spPr>
          <a:xfrm>
            <a:off x="4807111" y="3703101"/>
            <a:ext cx="2051591" cy="400110"/>
          </a:xfrm>
          <a:prstGeom prst="rect">
            <a:avLst/>
          </a:prstGeom>
        </p:spPr>
        <p:txBody>
          <a:bodyPr wrap="square" anchor="ctr">
            <a:spAutoFit/>
          </a:bodyPr>
          <a:lstStyle/>
          <a:p>
            <a:r>
              <a:rPr lang="he-IL" sz="2000" b="1" dirty="0">
                <a:latin typeface="Calibri" panose="020F0502020204030204" pitchFamily="34" charset="0"/>
                <a:cs typeface="Calibri" panose="020F0502020204030204" pitchFamily="34" charset="0"/>
              </a:rPr>
              <a:t>הגשת הצעה למרכז</a:t>
            </a:r>
            <a:endParaRPr lang="he-IL" sz="2000" dirty="0">
              <a:latin typeface="Calibri" panose="020F0502020204030204" pitchFamily="34" charset="0"/>
              <a:cs typeface="Calibri" panose="020F0502020204030204" pitchFamily="34" charset="0"/>
            </a:endParaRPr>
          </a:p>
        </p:txBody>
      </p:sp>
      <p:sp>
        <p:nvSpPr>
          <p:cNvPr id="56" name="אליפסה 55"/>
          <p:cNvSpPr/>
          <p:nvPr/>
        </p:nvSpPr>
        <p:spPr>
          <a:xfrm>
            <a:off x="6713979" y="5760486"/>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5</a:t>
            </a:r>
          </a:p>
        </p:txBody>
      </p:sp>
    </p:spTree>
    <p:extLst>
      <p:ext uri="{BB962C8B-B14F-4D97-AF65-F5344CB8AC3E}">
        <p14:creationId xmlns:p14="http://schemas.microsoft.com/office/powerpoint/2010/main" val="416490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10" presetClass="entr" presetSubtype="0"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par>
                                <p:cTn id="35" presetID="10" presetClass="entr" presetSubtype="0"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childTnLst>
                                </p:cTn>
                              </p:par>
                              <p:par>
                                <p:cTn id="41" presetID="10" presetClass="entr" presetSubtype="0" fill="hold"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par>
                                <p:cTn id="44" presetID="10" presetClass="entr" presetSubtype="0" fill="hold"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par>
                                <p:cTn id="47" presetID="10" presetClass="entr" presetSubtype="0"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500"/>
                                        <p:tgtEl>
                                          <p:spTgt spid="3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fade">
                                      <p:cBhvr>
                                        <p:cTn id="58" dur="500"/>
                                        <p:tgtEl>
                                          <p:spTgt spid="5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500"/>
                                        <p:tgtEl>
                                          <p:spTgt spid="5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fade">
                                      <p:cBhvr>
                                        <p:cTn id="64"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P spid="8" grpId="0" animBg="1"/>
      <p:bldP spid="9" grpId="0" animBg="1"/>
      <p:bldP spid="25" grpId="0"/>
      <p:bldP spid="28" grpId="0"/>
      <p:bldP spid="45" grpId="0" animBg="1"/>
      <p:bldP spid="33" grpId="0" animBg="1"/>
      <p:bldP spid="35" grpId="0" animBg="1"/>
      <p:bldP spid="50" grpId="0" animBg="1"/>
      <p:bldP spid="55" grpId="0"/>
      <p:bldP spid="5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9588DA8-065E-4F6F-8EFD-43104AB2E0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C4285719-470E-454C-AF62-8323075F1F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D9FE4EF-C4D8-49A0-B2FF-81D8DB7D8A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300840D-0A0B-4512-BACA-B439D5B9C57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2B78728-A580-49A7-84F9-6EF6F583AD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38FAA1A1-D861-433F-88FA-1E9D6FD31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Rectangle 30">
            <a:extLst>
              <a:ext uri="{FF2B5EF4-FFF2-40B4-BE49-F238E27FC236}">
                <a16:creationId xmlns:a16="http://schemas.microsoft.com/office/drawing/2014/main" id="{8D71EDA1-87BF-4D5D-AB79-F346FD19278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753669" y="2323013"/>
            <a:ext cx="2530478" cy="1472368"/>
          </a:xfrm>
        </p:spPr>
        <p:txBody>
          <a:bodyPr anchor="b">
            <a:normAutofit/>
          </a:bodyPr>
          <a:lstStyle/>
          <a:p>
            <a:pPr algn="ctr"/>
            <a:r>
              <a:rPr lang="he-IL" sz="6000" dirty="0">
                <a:solidFill>
                  <a:srgbClr val="FFFFFF"/>
                </a:solidFill>
                <a:latin typeface="Gisha" panose="020B0502040204020203" pitchFamily="34" charset="-79"/>
                <a:cs typeface="Gisha" panose="020B0502040204020203" pitchFamily="34" charset="-79"/>
              </a:rPr>
              <a:t>סדר יום </a:t>
            </a:r>
          </a:p>
        </p:txBody>
      </p:sp>
      <p:sp>
        <p:nvSpPr>
          <p:cNvPr id="3" name="מציין מיקום תוכן 2"/>
          <p:cNvSpPr>
            <a:spLocks noGrp="1"/>
          </p:cNvSpPr>
          <p:nvPr>
            <p:ph idx="1"/>
          </p:nvPr>
        </p:nvSpPr>
        <p:spPr>
          <a:xfrm>
            <a:off x="4146011" y="975015"/>
            <a:ext cx="7079011" cy="5546047"/>
          </a:xfrm>
        </p:spPr>
        <p:txBody>
          <a:bodyPr anchor="ctr">
            <a:noAutofit/>
          </a:bodyPr>
          <a:lstStyle/>
          <a:p>
            <a:pPr>
              <a:lnSpc>
                <a:spcPct val="150000"/>
              </a:lnSpc>
            </a:pPr>
            <a:endParaRPr lang="he-IL" sz="2000" dirty="0">
              <a:latin typeface="Gisha" panose="020B0502040204020203" pitchFamily="34" charset="-79"/>
              <a:cs typeface="Gisha" panose="020B0502040204020203" pitchFamily="34" charset="-79"/>
            </a:endParaRPr>
          </a:p>
          <a:p>
            <a:pPr>
              <a:lnSpc>
                <a:spcPct val="150000"/>
              </a:lnSpc>
            </a:pPr>
            <a:r>
              <a:rPr lang="he-IL" sz="2000" b="1" dirty="0">
                <a:latin typeface="Gisha" panose="020B0502040204020203" pitchFamily="34" charset="-79"/>
                <a:ea typeface="Calibri" panose="020F0502020204030204" pitchFamily="34" charset="0"/>
                <a:cs typeface="Gisha" panose="020B0502040204020203" pitchFamily="34" charset="-79"/>
              </a:rPr>
              <a:t>09:00 – פתיחה:</a:t>
            </a:r>
            <a:r>
              <a:rPr lang="he-IL" sz="2000" dirty="0">
                <a:latin typeface="Gisha" panose="020B0502040204020203" pitchFamily="34" charset="-79"/>
                <a:ea typeface="Calibri" panose="020F0502020204030204" pitchFamily="34" charset="0"/>
                <a:cs typeface="Gisha" panose="020B0502040204020203" pitchFamily="34" charset="-79"/>
              </a:rPr>
              <a:t> גב' אורנה </a:t>
            </a:r>
            <a:r>
              <a:rPr lang="he-IL" sz="2000" dirty="0" err="1">
                <a:latin typeface="Gisha" panose="020B0502040204020203" pitchFamily="34" charset="-79"/>
                <a:ea typeface="Calibri" panose="020F0502020204030204" pitchFamily="34" charset="0"/>
                <a:cs typeface="Gisha" panose="020B0502040204020203" pitchFamily="34" charset="-79"/>
              </a:rPr>
              <a:t>מיטמיגר</a:t>
            </a:r>
            <a:endParaRPr lang="he-IL" sz="2000" dirty="0">
              <a:latin typeface="Gisha" panose="020B0502040204020203" pitchFamily="34" charset="-79"/>
              <a:ea typeface="Calibri" panose="020F0502020204030204" pitchFamily="34" charset="0"/>
              <a:cs typeface="Gisha" panose="020B0502040204020203" pitchFamily="34" charset="-79"/>
            </a:endParaRPr>
          </a:p>
          <a:p>
            <a:pPr>
              <a:lnSpc>
                <a:spcPct val="150000"/>
              </a:lnSpc>
            </a:pPr>
            <a:r>
              <a:rPr lang="he-IL" sz="2000" b="1" dirty="0">
                <a:latin typeface="Gisha" panose="020B0502040204020203" pitchFamily="34" charset="-79"/>
                <a:ea typeface="Calibri" panose="020F0502020204030204" pitchFamily="34" charset="0"/>
                <a:cs typeface="Gisha" panose="020B0502040204020203" pitchFamily="34" charset="-79"/>
              </a:rPr>
              <a:t>09:05 - הצגת תוכנית הגמישות הניהולית: </a:t>
            </a:r>
            <a:r>
              <a:rPr lang="he-IL" sz="2000" dirty="0">
                <a:latin typeface="Gisha" panose="020B0502040204020203" pitchFamily="34" charset="-79"/>
                <a:ea typeface="Calibri" panose="020F0502020204030204" pitchFamily="34" charset="0"/>
                <a:cs typeface="Gisha" panose="020B0502040204020203" pitchFamily="34" charset="-79"/>
              </a:rPr>
              <a:t>גב' רותי רווה</a:t>
            </a:r>
          </a:p>
          <a:p>
            <a:pPr>
              <a:lnSpc>
                <a:spcPct val="150000"/>
              </a:lnSpc>
            </a:pPr>
            <a:r>
              <a:rPr lang="he-IL" sz="2000" b="1" dirty="0">
                <a:latin typeface="Gisha" panose="020B0502040204020203" pitchFamily="34" charset="-79"/>
                <a:ea typeface="Calibri" panose="020F0502020204030204" pitchFamily="34" charset="0"/>
                <a:cs typeface="Gisha" panose="020B0502040204020203" pitchFamily="34" charset="-79"/>
              </a:rPr>
              <a:t>09:20 - הצגת מבנה המכרז ו</a:t>
            </a:r>
            <a:r>
              <a:rPr lang="he-IL" sz="2000" b="1" dirty="0">
                <a:latin typeface="Gisha" panose="020B0502040204020203" pitchFamily="34" charset="-79"/>
                <a:cs typeface="Gisha" panose="020B0502040204020203" pitchFamily="34" charset="-79"/>
              </a:rPr>
              <a:t>מענה לשאלות כלליות שנשאלו במסגרת שאלות ספקים:</a:t>
            </a:r>
            <a:r>
              <a:rPr lang="he-IL" sz="2000" dirty="0">
                <a:latin typeface="Gisha" panose="020B0502040204020203" pitchFamily="34" charset="-79"/>
                <a:ea typeface="Calibri" panose="020F0502020204030204" pitchFamily="34" charset="0"/>
                <a:cs typeface="Gisha" panose="020B0502040204020203" pitchFamily="34" charset="-79"/>
              </a:rPr>
              <a:t> עו"ד אביגדור דנן</a:t>
            </a:r>
          </a:p>
          <a:p>
            <a:pPr>
              <a:lnSpc>
                <a:spcPct val="150000"/>
              </a:lnSpc>
            </a:pPr>
            <a:r>
              <a:rPr lang="he-IL" sz="2000" b="1" dirty="0">
                <a:latin typeface="Gisha" panose="020B0502040204020203" pitchFamily="34" charset="-79"/>
                <a:ea typeface="Calibri" panose="020F0502020204030204" pitchFamily="34" charset="0"/>
                <a:cs typeface="Gisha" panose="020B0502040204020203" pitchFamily="34" charset="-79"/>
              </a:rPr>
              <a:t>10:05 - רישום ספקים למאגר והגשת תוכניות ומענים על גבי המערכת הממוחשבת:</a:t>
            </a:r>
            <a:r>
              <a:rPr lang="he-IL" sz="2000" dirty="0">
                <a:latin typeface="Gisha" panose="020B0502040204020203" pitchFamily="34" charset="-79"/>
                <a:ea typeface="Calibri" panose="020F0502020204030204" pitchFamily="34" charset="0"/>
                <a:cs typeface="Gisha" panose="020B0502040204020203" pitchFamily="34" charset="-79"/>
              </a:rPr>
              <a:t> גב' לילך אפלטון</a:t>
            </a:r>
          </a:p>
          <a:p>
            <a:pPr>
              <a:lnSpc>
                <a:spcPct val="150000"/>
              </a:lnSpc>
            </a:pPr>
            <a:r>
              <a:rPr lang="he-IL" sz="2000" b="1" dirty="0">
                <a:latin typeface="Gisha" panose="020B0502040204020203" pitchFamily="34" charset="-79"/>
                <a:ea typeface="Calibri" panose="020F0502020204030204" pitchFamily="34" charset="0"/>
                <a:cs typeface="Gisha" panose="020B0502040204020203" pitchFamily="34" charset="-79"/>
              </a:rPr>
              <a:t>10:20 - מערכת </a:t>
            </a:r>
            <a:r>
              <a:rPr lang="he-IL" sz="2000" b="1" dirty="0" err="1">
                <a:latin typeface="Gisha" panose="020B0502040204020203" pitchFamily="34" charset="-79"/>
                <a:ea typeface="Calibri" panose="020F0502020204030204" pitchFamily="34" charset="0"/>
                <a:cs typeface="Gisha" panose="020B0502040204020203" pitchFamily="34" charset="-79"/>
              </a:rPr>
              <a:t>גפ"ן</a:t>
            </a:r>
            <a:r>
              <a:rPr lang="he-IL" sz="2000" b="1" dirty="0">
                <a:latin typeface="Gisha" panose="020B0502040204020203" pitchFamily="34" charset="-79"/>
                <a:ea typeface="Calibri" panose="020F0502020204030204" pitchFamily="34" charset="0"/>
                <a:cs typeface="Gisha" panose="020B0502040204020203" pitchFamily="34" charset="-79"/>
              </a:rPr>
              <a:t>: הגשת הצעת מחיר והצגתה למנהל בית הספר </a:t>
            </a:r>
            <a:r>
              <a:rPr lang="he-IL" sz="2000" dirty="0">
                <a:latin typeface="Gisha" panose="020B0502040204020203" pitchFamily="34" charset="-79"/>
                <a:ea typeface="Calibri" panose="020F0502020204030204" pitchFamily="34" charset="0"/>
                <a:cs typeface="Gisha" panose="020B0502040204020203" pitchFamily="34" charset="-79"/>
              </a:rPr>
              <a:t>– גב' גילה כרמל</a:t>
            </a:r>
          </a:p>
          <a:p>
            <a:pPr>
              <a:lnSpc>
                <a:spcPct val="150000"/>
              </a:lnSpc>
            </a:pPr>
            <a:r>
              <a:rPr lang="he-IL" sz="2000" b="1" dirty="0">
                <a:latin typeface="Gisha" panose="020B0502040204020203" pitchFamily="34" charset="-79"/>
                <a:ea typeface="Calibri" panose="020F0502020204030204" pitchFamily="34" charset="0"/>
                <a:cs typeface="Gisha" panose="020B0502040204020203" pitchFamily="34" charset="-79"/>
              </a:rPr>
              <a:t>10:40 – הפסקה</a:t>
            </a:r>
          </a:p>
          <a:p>
            <a:pPr>
              <a:lnSpc>
                <a:spcPct val="150000"/>
              </a:lnSpc>
            </a:pPr>
            <a:r>
              <a:rPr lang="he-IL" sz="2000" b="1" dirty="0">
                <a:latin typeface="Gisha" panose="020B0502040204020203" pitchFamily="34" charset="-79"/>
                <a:ea typeface="Calibri" panose="020F0502020204030204" pitchFamily="34" charset="0"/>
                <a:cs typeface="Gisha" panose="020B0502040204020203" pitchFamily="34" charset="-79"/>
              </a:rPr>
              <a:t>10:55 - פאנל מקצועי: מענה נוסף לשאלות המשתתפים </a:t>
            </a:r>
            <a:r>
              <a:rPr lang="he-IL" sz="2000" dirty="0">
                <a:latin typeface="Gisha" panose="020B0502040204020203" pitchFamily="34" charset="-79"/>
                <a:ea typeface="Calibri" panose="020F0502020204030204" pitchFamily="34" charset="0"/>
                <a:cs typeface="Gisha" panose="020B0502040204020203" pitchFamily="34" charset="-79"/>
              </a:rPr>
              <a:t>– גב' אורנה </a:t>
            </a:r>
            <a:r>
              <a:rPr lang="he-IL" sz="2000" dirty="0" err="1">
                <a:latin typeface="Gisha" panose="020B0502040204020203" pitchFamily="34" charset="-79"/>
                <a:ea typeface="Calibri" panose="020F0502020204030204" pitchFamily="34" charset="0"/>
                <a:cs typeface="Gisha" panose="020B0502040204020203" pitchFamily="34" charset="-79"/>
              </a:rPr>
              <a:t>מיטמיגר</a:t>
            </a:r>
            <a:endParaRPr lang="he-IL" sz="2000" dirty="0">
              <a:latin typeface="Gisha" panose="020B0502040204020203" pitchFamily="34" charset="-79"/>
              <a:ea typeface="Calibri" panose="020F0502020204030204" pitchFamily="34" charset="0"/>
              <a:cs typeface="Gisha" panose="020B0502040204020203" pitchFamily="34" charset="-79"/>
            </a:endParaRPr>
          </a:p>
          <a:p>
            <a:pPr>
              <a:lnSpc>
                <a:spcPct val="150000"/>
              </a:lnSpc>
            </a:pPr>
            <a:endParaRPr lang="he-IL" sz="2000" dirty="0">
              <a:latin typeface="Gisha" panose="020B0502040204020203" pitchFamily="34" charset="-79"/>
              <a:ea typeface="Calibri" panose="020F0502020204030204" pitchFamily="34" charset="0"/>
              <a:cs typeface="Gisha" panose="020B0502040204020203" pitchFamily="34" charset="-79"/>
            </a:endParaRPr>
          </a:p>
          <a:p>
            <a:pPr marL="0" indent="0">
              <a:lnSpc>
                <a:spcPct val="150000"/>
              </a:lnSpc>
              <a:buNone/>
            </a:pPr>
            <a:endParaRPr lang="he-IL" sz="2000" dirty="0">
              <a:latin typeface="Gisha" panose="020B0502040204020203" pitchFamily="34" charset="-79"/>
              <a:cs typeface="Gisha" panose="020B0502040204020203" pitchFamily="34" charset="-79"/>
            </a:endParaRPr>
          </a:p>
        </p:txBody>
      </p:sp>
      <p:pic>
        <p:nvPicPr>
          <p:cNvPr id="4" name="תמונה 3" descr="תמונה שמכילה טקסט&#10;&#10;התיאור נוצר באופן אוטומטי">
            <a:extLst>
              <a:ext uri="{FF2B5EF4-FFF2-40B4-BE49-F238E27FC236}">
                <a16:creationId xmlns:a16="http://schemas.microsoft.com/office/drawing/2014/main" id="{6E71B92D-6BF6-464E-A16A-DA51A5D2CBD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a:extLst>
              <a:ext uri="{FF2B5EF4-FFF2-40B4-BE49-F238E27FC236}">
                <a16:creationId xmlns:a16="http://schemas.microsoft.com/office/drawing/2014/main" id="{F8710DE2-38B9-4DFE-9DE6-06B4CA508655}"/>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32838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rotWithShape="1">
          <a:blip r:embed="rId2">
            <a:extLst>
              <a:ext uri="{28A0092B-C50C-407E-A947-70E740481C1C}">
                <a14:useLocalDpi xmlns:a14="http://schemas.microsoft.com/office/drawing/2010/main" val="0"/>
              </a:ext>
            </a:extLst>
          </a:blip>
          <a:srcRect l="24613" t="27279"/>
          <a:stretch/>
        </p:blipFill>
        <p:spPr>
          <a:xfrm>
            <a:off x="0" y="609605"/>
            <a:ext cx="10063762" cy="6248400"/>
          </a:xfrm>
          <a:prstGeom prst="rect">
            <a:avLst/>
          </a:prstGeom>
        </p:spPr>
      </p:pic>
      <p:pic>
        <p:nvPicPr>
          <p:cNvPr id="6" name="תמונה 5"/>
          <p:cNvPicPr>
            <a:picLocks noChangeAspect="1"/>
          </p:cNvPicPr>
          <p:nvPr/>
        </p:nvPicPr>
        <p:blipFill rotWithShape="1">
          <a:blip r:embed="rId3"/>
          <a:srcRect b="12040"/>
          <a:stretch/>
        </p:blipFill>
        <p:spPr>
          <a:xfrm>
            <a:off x="651799" y="1162597"/>
            <a:ext cx="5517145" cy="3454622"/>
          </a:xfrm>
          <a:prstGeom prst="rect">
            <a:avLst/>
          </a:prstGeom>
        </p:spPr>
      </p:pic>
      <p:grpSp>
        <p:nvGrpSpPr>
          <p:cNvPr id="4" name="קבוצה 3"/>
          <p:cNvGrpSpPr/>
          <p:nvPr/>
        </p:nvGrpSpPr>
        <p:grpSpPr>
          <a:xfrm>
            <a:off x="0" y="90627"/>
            <a:ext cx="12165561" cy="527228"/>
            <a:chOff x="0" y="90626"/>
            <a:chExt cx="12165561" cy="527229"/>
          </a:xfrm>
        </p:grpSpPr>
        <p:sp>
          <p:nvSpPr>
            <p:cNvPr id="7" name="מלבן 6"/>
            <p:cNvSpPr/>
            <p:nvPr/>
          </p:nvSpPr>
          <p:spPr>
            <a:xfrm>
              <a:off x="0" y="144358"/>
              <a:ext cx="118872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הרשאה למערכת </a:t>
              </a:r>
              <a:r>
                <a:rPr lang="he-IL" sz="2000" b="1" dirty="0" smtClean="0">
                  <a:solidFill>
                    <a:schemeClr val="bg1"/>
                  </a:solidFill>
                  <a:latin typeface="Calibri" panose="020F0502020204030204" pitchFamily="34" charset="0"/>
                  <a:cs typeface="Calibri" panose="020F0502020204030204" pitchFamily="34" charset="0"/>
                </a:rPr>
                <a:t>(רישום) </a:t>
              </a:r>
              <a:r>
                <a:rPr lang="he-IL" sz="2000" dirty="0" smtClean="0">
                  <a:solidFill>
                    <a:schemeClr val="tx1"/>
                  </a:solidFill>
                  <a:latin typeface="Calibri" panose="020F0502020204030204" pitchFamily="34" charset="0"/>
                  <a:cs typeface="Calibri" panose="020F0502020204030204" pitchFamily="34" charset="0"/>
                </a:rPr>
                <a:t>&gt;</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הוספת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שיוך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לתת סל + מילוי טופס </a:t>
              </a:r>
              <a:r>
                <a:rPr lang="he-IL" sz="2000" dirty="0" err="1">
                  <a:solidFill>
                    <a:schemeClr val="bg1"/>
                  </a:solidFill>
                  <a:latin typeface="Calibri" panose="020F0502020204030204" pitchFamily="34" charset="0"/>
                  <a:cs typeface="Calibri" panose="020F0502020204030204" pitchFamily="34" charset="0"/>
                </a:rPr>
                <a:t>מינהלי</a:t>
              </a:r>
              <a:endParaRPr lang="he-IL" sz="2000"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11608838" y="90626"/>
              <a:ext cx="556723" cy="527229"/>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1</a:t>
              </a:r>
            </a:p>
          </p:txBody>
        </p:sp>
      </p:grpSp>
      <p:grpSp>
        <p:nvGrpSpPr>
          <p:cNvPr id="11" name="קבוצה 10"/>
          <p:cNvGrpSpPr/>
          <p:nvPr/>
        </p:nvGrpSpPr>
        <p:grpSpPr>
          <a:xfrm>
            <a:off x="7970525" y="1296246"/>
            <a:ext cx="3948700" cy="4138793"/>
            <a:chOff x="7970523" y="1296236"/>
            <a:chExt cx="3948701" cy="4138793"/>
          </a:xfrm>
        </p:grpSpPr>
        <p:sp>
          <p:nvSpPr>
            <p:cNvPr id="3" name="מלבן 2"/>
            <p:cNvSpPr/>
            <p:nvPr/>
          </p:nvSpPr>
          <p:spPr>
            <a:xfrm>
              <a:off x="7970523" y="1296236"/>
              <a:ext cx="3948701" cy="4138793"/>
            </a:xfrm>
            <a:prstGeom prst="rect">
              <a:avLst/>
            </a:prstGeom>
            <a:solidFill>
              <a:schemeClr val="bg1">
                <a:lumMod val="95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sp>
          <p:nvSpPr>
            <p:cNvPr id="10" name="מלבן 9"/>
            <p:cNvSpPr/>
            <p:nvPr/>
          </p:nvSpPr>
          <p:spPr>
            <a:xfrm>
              <a:off x="8081826" y="1652606"/>
              <a:ext cx="3726095" cy="3325269"/>
            </a:xfrm>
            <a:prstGeom prst="rect">
              <a:avLst/>
            </a:prstGeom>
          </p:spPr>
          <p:txBody>
            <a:bodyPr wrap="square">
              <a:spAutoFit/>
            </a:bodyPr>
            <a:lstStyle/>
            <a:p>
              <a:pPr marL="285764" indent="-285764">
                <a:buClr>
                  <a:srgbClr val="009999"/>
                </a:buClr>
                <a:buFont typeface="Wingdings" panose="05000000000000000000" pitchFamily="2" charset="2"/>
                <a:buChar char="ü"/>
              </a:pPr>
              <a:r>
                <a:rPr lang="he-IL" sz="1801" dirty="0">
                  <a:latin typeface="Calibri" panose="020F0502020204030204" pitchFamily="34" charset="0"/>
                  <a:cs typeface="Calibri" panose="020F0502020204030204" pitchFamily="34" charset="0"/>
                </a:rPr>
                <a:t>שלב זה מיועד עבור ארגון חדש שטרם קיבל הרשאה למערכת</a:t>
              </a:r>
            </a:p>
            <a:p>
              <a:pPr marL="285764" indent="-285764">
                <a:buClr>
                  <a:srgbClr val="009999"/>
                </a:buClr>
                <a:buFont typeface="Wingdings" panose="05000000000000000000" pitchFamily="2" charset="2"/>
                <a:buChar char="ü"/>
              </a:pPr>
              <a:endParaRPr lang="he-IL" sz="1801" dirty="0">
                <a:latin typeface="Calibri" panose="020F0502020204030204" pitchFamily="34" charset="0"/>
                <a:cs typeface="Calibri" panose="020F0502020204030204" pitchFamily="34" charset="0"/>
              </a:endParaRPr>
            </a:p>
            <a:p>
              <a:pPr marL="285764" indent="-285764">
                <a:buClr>
                  <a:srgbClr val="009999"/>
                </a:buClr>
                <a:buFont typeface="Wingdings" panose="05000000000000000000" pitchFamily="2" charset="2"/>
                <a:buChar char="ü"/>
              </a:pPr>
              <a:r>
                <a:rPr lang="he-IL" sz="1801" dirty="0">
                  <a:latin typeface="Calibri" panose="020F0502020204030204" pitchFamily="34" charset="0"/>
                  <a:cs typeface="Calibri" panose="020F0502020204030204" pitchFamily="34" charset="0"/>
                </a:rPr>
                <a:t>טופס קבלת ההרשאה נמצא בפורטל בעלויות ורשויות &gt; מידע חינוכי &gt; מאגר התוכניות בקישור: </a:t>
              </a:r>
              <a:r>
                <a:rPr lang="en-US" sz="1500" dirty="0">
                  <a:latin typeface="Calibri" panose="020F0502020204030204" pitchFamily="34" charset="0"/>
                  <a:cs typeface="Calibri" panose="020F0502020204030204" pitchFamily="34" charset="0"/>
                  <a:hlinkClick r:id="rId4"/>
                </a:rPr>
                <a:t>https://pob.education.gov.il/MeydaHinuchi/Pages/educational-programs.aspx</a:t>
              </a:r>
              <a:endParaRPr lang="en-US" sz="1500" dirty="0">
                <a:latin typeface="Calibri" panose="020F0502020204030204" pitchFamily="34" charset="0"/>
                <a:cs typeface="Calibri" panose="020F0502020204030204" pitchFamily="34" charset="0"/>
              </a:endParaRPr>
            </a:p>
            <a:p>
              <a:pPr marL="285764" indent="-285764">
                <a:buClr>
                  <a:srgbClr val="009999"/>
                </a:buClr>
                <a:buFont typeface="Wingdings" panose="05000000000000000000" pitchFamily="2" charset="2"/>
                <a:buChar char="ü"/>
              </a:pPr>
              <a:endParaRPr lang="he-IL" sz="1801" dirty="0">
                <a:latin typeface="Calibri" panose="020F0502020204030204" pitchFamily="34" charset="0"/>
                <a:cs typeface="Calibri" panose="020F0502020204030204" pitchFamily="34" charset="0"/>
              </a:endParaRPr>
            </a:p>
            <a:p>
              <a:pPr marL="285764" indent="-285764">
                <a:buClr>
                  <a:srgbClr val="009999"/>
                </a:buClr>
                <a:buFont typeface="Wingdings" panose="05000000000000000000" pitchFamily="2" charset="2"/>
                <a:buChar char="ü"/>
              </a:pPr>
              <a:r>
                <a:rPr lang="he-IL" sz="1801" dirty="0">
                  <a:latin typeface="Calibri" panose="020F0502020204030204" pitchFamily="34" charset="0"/>
                  <a:cs typeface="Calibri" panose="020F0502020204030204" pitchFamily="34" charset="0"/>
                </a:rPr>
                <a:t>לאחר סיום בדיקת טופס ההרשאה יתקבל דוא"ל עם הנחיות לכניסה למערכת וקישור למערכת</a:t>
              </a:r>
            </a:p>
          </p:txBody>
        </p:sp>
      </p:grpSp>
    </p:spTree>
    <p:extLst>
      <p:ext uri="{BB962C8B-B14F-4D97-AF65-F5344CB8AC3E}">
        <p14:creationId xmlns:p14="http://schemas.microsoft.com/office/powerpoint/2010/main" val="3731595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ppt_x</p:attrName>
                                        </p:attrNameLst>
                                      </p:cBhvr>
                                      <p:tavLst>
                                        <p:tav tm="0">
                                          <p:val>
                                            <p:strVal val="#ppt_x"/>
                                          </p:val>
                                        </p:tav>
                                        <p:tav tm="100000">
                                          <p:val>
                                            <p:strVal val="#ppt_x"/>
                                          </p:val>
                                        </p:tav>
                                      </p:tavLst>
                                    </p:anim>
                                    <p:anim calcmode="lin" valueType="num">
                                      <p:cBhvr>
                                        <p:cTn id="9" dur="2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תמונה 23"/>
          <p:cNvPicPr>
            <a:picLocks noChangeAspect="1"/>
          </p:cNvPicPr>
          <p:nvPr/>
        </p:nvPicPr>
        <p:blipFill rotWithShape="1">
          <a:blip r:embed="rId2">
            <a:extLst>
              <a:ext uri="{28A0092B-C50C-407E-A947-70E740481C1C}">
                <a14:useLocalDpi xmlns:a14="http://schemas.microsoft.com/office/drawing/2010/main" val="0"/>
              </a:ext>
            </a:extLst>
          </a:blip>
          <a:srcRect l="24613" t="27279"/>
          <a:stretch/>
        </p:blipFill>
        <p:spPr>
          <a:xfrm>
            <a:off x="4" y="609599"/>
            <a:ext cx="10284674" cy="6385561"/>
          </a:xfrm>
          <a:prstGeom prst="rect">
            <a:avLst/>
          </a:prstGeom>
        </p:spPr>
      </p:pic>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a:t>
            </a:r>
            <a:r>
              <a:rPr lang="he-IL" sz="2000" dirty="0" smtClean="0">
                <a:solidFill>
                  <a:schemeClr val="bg1"/>
                </a:solidFill>
                <a:latin typeface="Calibri" panose="020F0502020204030204" pitchFamily="34" charset="0"/>
                <a:cs typeface="Calibri" panose="020F0502020204030204" pitchFamily="34" charset="0"/>
              </a:rPr>
              <a:t>(רישום)           </a:t>
            </a:r>
            <a:r>
              <a:rPr lang="he-IL" sz="2000" dirty="0" smtClean="0">
                <a:solidFill>
                  <a:schemeClr val="tx1"/>
                </a:solidFill>
                <a:latin typeface="Calibri" panose="020F0502020204030204" pitchFamily="34" charset="0"/>
                <a:cs typeface="Calibri" panose="020F0502020204030204" pitchFamily="34" charset="0"/>
              </a:rPr>
              <a:t>&gt;</a:t>
            </a:r>
            <a:r>
              <a:rPr lang="he-IL" sz="2000" dirty="0" smtClean="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הוספת </a:t>
            </a:r>
            <a:r>
              <a:rPr lang="he-IL" sz="2000" b="1" dirty="0" smtClean="0">
                <a:solidFill>
                  <a:schemeClr val="bg1"/>
                </a:solidFill>
                <a:latin typeface="Calibri" panose="020F0502020204030204" pitchFamily="34" charset="0"/>
                <a:cs typeface="Calibri" panose="020F0502020204030204" pitchFamily="34" charset="0"/>
              </a:rPr>
              <a:t>מענה/</a:t>
            </a:r>
            <a:r>
              <a:rPr lang="he-IL" sz="2000" b="1" dirty="0" err="1" smtClean="0">
                <a:solidFill>
                  <a:schemeClr val="bg1"/>
                </a:solidFill>
                <a:latin typeface="Calibri" panose="020F0502020204030204" pitchFamily="34" charset="0"/>
                <a:cs typeface="Calibri" panose="020F0502020204030204" pitchFamily="34" charset="0"/>
              </a:rPr>
              <a:t>תוכנית</a:t>
            </a:r>
            <a:r>
              <a:rPr lang="he-IL" sz="2000" b="1"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שיוך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לתת סל + מילוי טופס </a:t>
            </a:r>
            <a:r>
              <a:rPr lang="he-IL" sz="2000" dirty="0" err="1">
                <a:solidFill>
                  <a:schemeClr val="bg1"/>
                </a:solidFill>
                <a:latin typeface="Calibri" panose="020F0502020204030204" pitchFamily="34" charset="0"/>
                <a:cs typeface="Calibri" panose="020F0502020204030204" pitchFamily="34" charset="0"/>
              </a:rPr>
              <a:t>מינהלי</a:t>
            </a:r>
            <a:endParaRPr lang="he-IL" sz="2000"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8824546" y="9062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2</a:t>
            </a:r>
          </a:p>
        </p:txBody>
      </p:sp>
      <p:grpSp>
        <p:nvGrpSpPr>
          <p:cNvPr id="11" name="קבוצה 10"/>
          <p:cNvGrpSpPr/>
          <p:nvPr/>
        </p:nvGrpSpPr>
        <p:grpSpPr>
          <a:xfrm>
            <a:off x="7970525" y="1079679"/>
            <a:ext cx="3948700" cy="1498335"/>
            <a:chOff x="7970522" y="1365102"/>
            <a:chExt cx="3948701" cy="1498335"/>
          </a:xfrm>
        </p:grpSpPr>
        <p:sp>
          <p:nvSpPr>
            <p:cNvPr id="3" name="מלבן 2"/>
            <p:cNvSpPr/>
            <p:nvPr/>
          </p:nvSpPr>
          <p:spPr>
            <a:xfrm>
              <a:off x="7970522" y="1365102"/>
              <a:ext cx="3948701" cy="1498335"/>
            </a:xfrm>
            <a:prstGeom prst="rect">
              <a:avLst/>
            </a:prstGeom>
            <a:solidFill>
              <a:schemeClr val="bg1">
                <a:lumMod val="95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sp>
          <p:nvSpPr>
            <p:cNvPr id="10" name="מלבן 9"/>
            <p:cNvSpPr/>
            <p:nvPr/>
          </p:nvSpPr>
          <p:spPr>
            <a:xfrm>
              <a:off x="8081825" y="1652604"/>
              <a:ext cx="3726095" cy="923714"/>
            </a:xfrm>
            <a:prstGeom prst="rect">
              <a:avLst/>
            </a:prstGeom>
          </p:spPr>
          <p:txBody>
            <a:bodyPr wrap="square">
              <a:spAutoFit/>
            </a:bodyPr>
            <a:lstStyle/>
            <a:p>
              <a:pPr marL="285764" indent="-285764">
                <a:buClr>
                  <a:srgbClr val="009999"/>
                </a:buClr>
                <a:buFont typeface="Wingdings" panose="05000000000000000000" pitchFamily="2" charset="2"/>
                <a:buChar char="ü"/>
              </a:pPr>
              <a:r>
                <a:rPr lang="he-IL" sz="1801" dirty="0">
                  <a:latin typeface="Calibri" panose="020F0502020204030204" pitchFamily="34" charset="0"/>
                  <a:cs typeface="Calibri" panose="020F0502020204030204" pitchFamily="34" charset="0"/>
                </a:rPr>
                <a:t>הוספת מענה/</a:t>
              </a:r>
              <a:r>
                <a:rPr lang="he-IL" sz="1801" dirty="0" err="1">
                  <a:latin typeface="Calibri" panose="020F0502020204030204" pitchFamily="34" charset="0"/>
                  <a:cs typeface="Calibri" panose="020F0502020204030204" pitchFamily="34" charset="0"/>
                </a:rPr>
                <a:t>תוכנית</a:t>
              </a:r>
              <a:r>
                <a:rPr lang="he-IL" sz="1801" dirty="0">
                  <a:latin typeface="Calibri" panose="020F0502020204030204" pitchFamily="34" charset="0"/>
                  <a:cs typeface="Calibri" panose="020F0502020204030204" pitchFamily="34" charset="0"/>
                </a:rPr>
                <a:t> תתאפשר רק למשתמש שהשלים את הסעיף הקודם (קבלת ההרשאה)</a:t>
              </a:r>
            </a:p>
          </p:txBody>
        </p:sp>
      </p:grpSp>
      <p:pic>
        <p:nvPicPr>
          <p:cNvPr id="16" name="תמונה 15"/>
          <p:cNvPicPr>
            <a:picLocks noChangeAspect="1"/>
          </p:cNvPicPr>
          <p:nvPr/>
        </p:nvPicPr>
        <p:blipFill>
          <a:blip r:embed="rId3"/>
          <a:stretch>
            <a:fillRect/>
          </a:stretch>
        </p:blipFill>
        <p:spPr>
          <a:xfrm>
            <a:off x="674376" y="1147647"/>
            <a:ext cx="5669253" cy="3598340"/>
          </a:xfrm>
          <a:prstGeom prst="rect">
            <a:avLst/>
          </a:prstGeom>
        </p:spPr>
      </p:pic>
      <p:grpSp>
        <p:nvGrpSpPr>
          <p:cNvPr id="22" name="קבוצה 21"/>
          <p:cNvGrpSpPr/>
          <p:nvPr/>
        </p:nvGrpSpPr>
        <p:grpSpPr>
          <a:xfrm>
            <a:off x="1899519" y="2072362"/>
            <a:ext cx="1795027" cy="1677646"/>
            <a:chOff x="1588527" y="2216965"/>
            <a:chExt cx="1795027" cy="1677646"/>
          </a:xfrm>
        </p:grpSpPr>
        <p:sp>
          <p:nvSpPr>
            <p:cNvPr id="20" name="הסבר אליפטי 19"/>
            <p:cNvSpPr/>
            <p:nvPr/>
          </p:nvSpPr>
          <p:spPr>
            <a:xfrm>
              <a:off x="1588527" y="2216965"/>
              <a:ext cx="1795027" cy="1677646"/>
            </a:xfrm>
            <a:prstGeom prst="wedgeEllipseCallout">
              <a:avLst>
                <a:gd name="adj1" fmla="val 32837"/>
                <a:gd name="adj2" fmla="val 53143"/>
              </a:avLst>
            </a:prstGeom>
            <a:solidFill>
              <a:srgbClr val="006666">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dirty="0"/>
            </a:p>
          </p:txBody>
        </p:sp>
        <p:sp>
          <p:nvSpPr>
            <p:cNvPr id="21" name="TextBox 20"/>
            <p:cNvSpPr txBox="1"/>
            <p:nvPr/>
          </p:nvSpPr>
          <p:spPr>
            <a:xfrm>
              <a:off x="1732609" y="2424846"/>
              <a:ext cx="1506862" cy="1261884"/>
            </a:xfrm>
            <a:prstGeom prst="rect">
              <a:avLst/>
            </a:prstGeom>
            <a:noFill/>
          </p:spPr>
          <p:txBody>
            <a:bodyPr wrap="square" rtlCol="1">
              <a:spAutoFit/>
            </a:bodyPr>
            <a:lstStyle/>
            <a:p>
              <a:pPr algn="ctr"/>
              <a:r>
                <a:rPr lang="he-IL" sz="1200" dirty="0">
                  <a:solidFill>
                    <a:schemeClr val="bg1"/>
                  </a:solidFill>
                  <a:latin typeface="Calibri" panose="020F0502020204030204" pitchFamily="34" charset="0"/>
                  <a:cs typeface="Calibri" panose="020F0502020204030204" pitchFamily="34" charset="0"/>
                </a:rPr>
                <a:t>הכניסה למערכת באמצעות הקישור שיתקבל במייל או מאחד הקישורים המופיעים כאן בפורטל</a:t>
              </a:r>
            </a:p>
            <a:p>
              <a:pPr algn="ctr"/>
              <a:endParaRPr lang="he-IL" sz="1600" dirty="0">
                <a:solidFill>
                  <a:schemeClr val="bg1"/>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979448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ppt_x</p:attrName>
                                        </p:attrNameLst>
                                      </p:cBhvr>
                                      <p:tavLst>
                                        <p:tav tm="0">
                                          <p:val>
                                            <p:strVal val="#ppt_x"/>
                                          </p:val>
                                        </p:tav>
                                        <p:tav tm="100000">
                                          <p:val>
                                            <p:strVal val="#ppt_x"/>
                                          </p:val>
                                        </p:tav>
                                      </p:tavLst>
                                    </p:anim>
                                    <p:anim calcmode="lin" valueType="num">
                                      <p:cBhvr>
                                        <p:cTn id="9" dur="2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rotWithShape="1">
          <a:blip r:embed="rId2"/>
          <a:srcRect l="24953" t="25520" r="27581" b="20394"/>
          <a:stretch/>
        </p:blipFill>
        <p:spPr>
          <a:xfrm>
            <a:off x="15626" y="7"/>
            <a:ext cx="9349092" cy="6852745"/>
          </a:xfrm>
          <a:prstGeom prst="rect">
            <a:avLst/>
          </a:prstGeom>
        </p:spPr>
      </p:pic>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(רישום)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הוספת </a:t>
            </a:r>
            <a:r>
              <a:rPr lang="he-IL" sz="2000" b="1" dirty="0" smtClean="0">
                <a:solidFill>
                  <a:schemeClr val="bg1"/>
                </a:solidFill>
                <a:latin typeface="Calibri" panose="020F0502020204030204" pitchFamily="34" charset="0"/>
                <a:cs typeface="Calibri" panose="020F0502020204030204" pitchFamily="34" charset="0"/>
              </a:rPr>
              <a:t>מענה/</a:t>
            </a:r>
            <a:r>
              <a:rPr lang="he-IL" sz="2000" b="1" dirty="0" err="1" smtClean="0">
                <a:solidFill>
                  <a:schemeClr val="bg1"/>
                </a:solidFill>
                <a:latin typeface="Calibri" panose="020F0502020204030204" pitchFamily="34" charset="0"/>
                <a:cs typeface="Calibri" panose="020F0502020204030204" pitchFamily="34" charset="0"/>
              </a:rPr>
              <a:t>תוכנית</a:t>
            </a:r>
            <a:r>
              <a:rPr lang="he-IL" sz="2000" b="1"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שיוך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לתת סל + מילוי טופס </a:t>
            </a:r>
            <a:r>
              <a:rPr lang="he-IL" sz="2000" dirty="0" err="1">
                <a:solidFill>
                  <a:schemeClr val="bg1"/>
                </a:solidFill>
                <a:latin typeface="Calibri" panose="020F0502020204030204" pitchFamily="34" charset="0"/>
                <a:cs typeface="Calibri" panose="020F0502020204030204" pitchFamily="34" charset="0"/>
              </a:rPr>
              <a:t>מינהלי</a:t>
            </a:r>
            <a:endParaRPr lang="he-IL" sz="2000"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8824546" y="9062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2</a:t>
            </a:r>
          </a:p>
        </p:txBody>
      </p:sp>
      <p:pic>
        <p:nvPicPr>
          <p:cNvPr id="12" name="תמונה 11"/>
          <p:cNvPicPr>
            <a:picLocks noChangeAspect="1"/>
          </p:cNvPicPr>
          <p:nvPr/>
        </p:nvPicPr>
        <p:blipFill rotWithShape="1">
          <a:blip r:embed="rId3"/>
          <a:srcRect l="5193" r="878"/>
          <a:stretch/>
        </p:blipFill>
        <p:spPr>
          <a:xfrm>
            <a:off x="847456" y="1205573"/>
            <a:ext cx="8222972" cy="2470512"/>
          </a:xfrm>
          <a:prstGeom prst="rect">
            <a:avLst/>
          </a:prstGeom>
        </p:spPr>
      </p:pic>
      <p:grpSp>
        <p:nvGrpSpPr>
          <p:cNvPr id="4" name="קבוצה 3"/>
          <p:cNvGrpSpPr/>
          <p:nvPr/>
        </p:nvGrpSpPr>
        <p:grpSpPr>
          <a:xfrm>
            <a:off x="1261121" y="1663740"/>
            <a:ext cx="2077637" cy="1554174"/>
            <a:chOff x="1331453" y="1755113"/>
            <a:chExt cx="2077637" cy="1554175"/>
          </a:xfrm>
        </p:grpSpPr>
        <p:sp>
          <p:nvSpPr>
            <p:cNvPr id="13" name="הסבר אליפטי 12"/>
            <p:cNvSpPr/>
            <p:nvPr/>
          </p:nvSpPr>
          <p:spPr>
            <a:xfrm>
              <a:off x="1427744" y="1755113"/>
              <a:ext cx="1981346" cy="1554175"/>
            </a:xfrm>
            <a:prstGeom prst="wedgeEllipseCallout">
              <a:avLst>
                <a:gd name="adj1" fmla="val -16904"/>
                <a:gd name="adj2" fmla="val -60568"/>
              </a:avLst>
            </a:prstGeom>
            <a:solidFill>
              <a:srgbClr val="006666">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dirty="0"/>
            </a:p>
          </p:txBody>
        </p:sp>
        <p:sp>
          <p:nvSpPr>
            <p:cNvPr id="14" name="TextBox 13"/>
            <p:cNvSpPr txBox="1"/>
            <p:nvPr/>
          </p:nvSpPr>
          <p:spPr>
            <a:xfrm>
              <a:off x="1331453" y="2116701"/>
              <a:ext cx="1979546" cy="830998"/>
            </a:xfrm>
            <a:prstGeom prst="rect">
              <a:avLst/>
            </a:prstGeom>
            <a:noFill/>
          </p:spPr>
          <p:txBody>
            <a:bodyPr wrap="square" rtlCol="1">
              <a:spAutoFit/>
            </a:bodyPr>
            <a:lstStyle/>
            <a:p>
              <a:pPr marL="342918" indent="-342918">
                <a:buAutoNum type="arabicPeriod"/>
              </a:pPr>
              <a:r>
                <a:rPr lang="he-IL" sz="1600" dirty="0">
                  <a:solidFill>
                    <a:schemeClr val="bg1"/>
                  </a:solidFill>
                  <a:latin typeface="Calibri" panose="020F0502020204030204" pitchFamily="34" charset="0"/>
                  <a:cs typeface="Calibri" panose="020F0502020204030204" pitchFamily="34" charset="0"/>
                </a:rPr>
                <a:t>יש ללחוץ על </a:t>
              </a:r>
            </a:p>
            <a:p>
              <a:pPr algn="ctr"/>
              <a:r>
                <a:rPr lang="he-IL" sz="1600" dirty="0">
                  <a:solidFill>
                    <a:schemeClr val="bg1"/>
                  </a:solidFill>
                  <a:latin typeface="Calibri" panose="020F0502020204030204" pitchFamily="34" charset="0"/>
                  <a:cs typeface="Calibri" panose="020F0502020204030204" pitchFamily="34" charset="0"/>
                </a:rPr>
                <a:t>כניסה מזוהה באמצעות הקישור בצד שמאל</a:t>
              </a:r>
            </a:p>
          </p:txBody>
        </p:sp>
      </p:grpSp>
      <p:pic>
        <p:nvPicPr>
          <p:cNvPr id="17" name="תמונה 16"/>
          <p:cNvPicPr>
            <a:picLocks noChangeAspect="1"/>
          </p:cNvPicPr>
          <p:nvPr/>
        </p:nvPicPr>
        <p:blipFill rotWithShape="1">
          <a:blip r:embed="rId4"/>
          <a:srcRect l="11192" r="8181"/>
          <a:stretch/>
        </p:blipFill>
        <p:spPr>
          <a:xfrm>
            <a:off x="4445878" y="3771137"/>
            <a:ext cx="4487916" cy="2387022"/>
          </a:xfrm>
          <a:prstGeom prst="rect">
            <a:avLst/>
          </a:prstGeom>
        </p:spPr>
      </p:pic>
      <p:grpSp>
        <p:nvGrpSpPr>
          <p:cNvPr id="23" name="קבוצה 22"/>
          <p:cNvGrpSpPr/>
          <p:nvPr/>
        </p:nvGrpSpPr>
        <p:grpSpPr>
          <a:xfrm>
            <a:off x="8677862" y="4445966"/>
            <a:ext cx="1981346" cy="1554174"/>
            <a:chOff x="1427744" y="1755113"/>
            <a:chExt cx="1981346" cy="1554175"/>
          </a:xfrm>
        </p:grpSpPr>
        <p:sp>
          <p:nvSpPr>
            <p:cNvPr id="24" name="הסבר אליפטי 23"/>
            <p:cNvSpPr/>
            <p:nvPr/>
          </p:nvSpPr>
          <p:spPr>
            <a:xfrm>
              <a:off x="1427744" y="1755113"/>
              <a:ext cx="1981346" cy="1554175"/>
            </a:xfrm>
            <a:prstGeom prst="wedgeEllipseCallout">
              <a:avLst>
                <a:gd name="adj1" fmla="val -59872"/>
                <a:gd name="adj2" fmla="val 21260"/>
              </a:avLst>
            </a:prstGeom>
            <a:solidFill>
              <a:srgbClr val="006666">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dirty="0"/>
            </a:p>
          </p:txBody>
        </p:sp>
        <p:sp>
          <p:nvSpPr>
            <p:cNvPr id="25" name="TextBox 24"/>
            <p:cNvSpPr txBox="1"/>
            <p:nvPr/>
          </p:nvSpPr>
          <p:spPr>
            <a:xfrm>
              <a:off x="1427744" y="2046141"/>
              <a:ext cx="1979547" cy="1077219"/>
            </a:xfrm>
            <a:prstGeom prst="rect">
              <a:avLst/>
            </a:prstGeom>
            <a:noFill/>
          </p:spPr>
          <p:txBody>
            <a:bodyPr wrap="square" rtlCol="1">
              <a:spAutoFit/>
            </a:bodyPr>
            <a:lstStyle/>
            <a:p>
              <a:pPr algn="ctr"/>
              <a:r>
                <a:rPr lang="he-IL" sz="1600" dirty="0">
                  <a:solidFill>
                    <a:schemeClr val="bg1"/>
                  </a:solidFill>
                  <a:latin typeface="Calibri" panose="020F0502020204030204" pitchFamily="34" charset="0"/>
                  <a:cs typeface="Calibri" panose="020F0502020204030204" pitchFamily="34" charset="0"/>
                </a:rPr>
                <a:t>2. הכניסה באמצעות קוד אימות חד פעמי או עם קוד המשתמש והסיסמה</a:t>
              </a:r>
            </a:p>
          </p:txBody>
        </p:sp>
      </p:grpSp>
    </p:spTree>
    <p:extLst>
      <p:ext uri="{BB962C8B-B14F-4D97-AF65-F5344CB8AC3E}">
        <p14:creationId xmlns:p14="http://schemas.microsoft.com/office/powerpoint/2010/main" val="1051634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תמונה 20"/>
          <p:cNvPicPr>
            <a:picLocks noChangeAspect="1"/>
          </p:cNvPicPr>
          <p:nvPr/>
        </p:nvPicPr>
        <p:blipFill rotWithShape="1">
          <a:blip r:embed="rId2">
            <a:extLst>
              <a:ext uri="{28A0092B-C50C-407E-A947-70E740481C1C}">
                <a14:useLocalDpi xmlns:a14="http://schemas.microsoft.com/office/drawing/2010/main" val="0"/>
              </a:ext>
            </a:extLst>
          </a:blip>
          <a:srcRect l="24612" t="27279" r="27067" b="16743"/>
          <a:stretch/>
        </p:blipFill>
        <p:spPr>
          <a:xfrm>
            <a:off x="17439" y="304288"/>
            <a:ext cx="8789669" cy="6553712"/>
          </a:xfrm>
          <a:prstGeom prst="rect">
            <a:avLst/>
          </a:prstGeom>
        </p:spPr>
      </p:pic>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(רישום)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הוספת </a:t>
            </a:r>
            <a:r>
              <a:rPr lang="he-IL" sz="2000" b="1" dirty="0" smtClean="0">
                <a:solidFill>
                  <a:schemeClr val="bg1"/>
                </a:solidFill>
                <a:latin typeface="Calibri" panose="020F0502020204030204" pitchFamily="34" charset="0"/>
                <a:cs typeface="Calibri" panose="020F0502020204030204" pitchFamily="34" charset="0"/>
              </a:rPr>
              <a:t>מענה/</a:t>
            </a:r>
            <a:r>
              <a:rPr lang="he-IL" sz="2000" b="1" dirty="0" err="1" smtClean="0">
                <a:solidFill>
                  <a:schemeClr val="bg1"/>
                </a:solidFill>
                <a:latin typeface="Calibri" panose="020F0502020204030204" pitchFamily="34" charset="0"/>
                <a:cs typeface="Calibri" panose="020F0502020204030204" pitchFamily="34" charset="0"/>
              </a:rPr>
              <a:t>תוכנית</a:t>
            </a:r>
            <a:r>
              <a:rPr lang="he-IL" sz="2000" b="1"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שיוך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לתת סל + מילוי טופס </a:t>
            </a:r>
            <a:r>
              <a:rPr lang="he-IL" sz="2000" dirty="0" err="1">
                <a:solidFill>
                  <a:schemeClr val="bg1"/>
                </a:solidFill>
                <a:latin typeface="Calibri" panose="020F0502020204030204" pitchFamily="34" charset="0"/>
                <a:cs typeface="Calibri" panose="020F0502020204030204" pitchFamily="34" charset="0"/>
              </a:rPr>
              <a:t>מינהלי</a:t>
            </a:r>
            <a:endParaRPr lang="he-IL" sz="2000"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8824546" y="9062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2</a:t>
            </a:r>
          </a:p>
        </p:txBody>
      </p:sp>
      <p:pic>
        <p:nvPicPr>
          <p:cNvPr id="15" name="תמונה 14"/>
          <p:cNvPicPr>
            <a:picLocks noChangeAspect="1"/>
          </p:cNvPicPr>
          <p:nvPr/>
        </p:nvPicPr>
        <p:blipFill rotWithShape="1">
          <a:blip r:embed="rId3"/>
          <a:srcRect r="746"/>
          <a:stretch/>
        </p:blipFill>
        <p:spPr>
          <a:xfrm>
            <a:off x="830250" y="1029566"/>
            <a:ext cx="7605097" cy="1240368"/>
          </a:xfrm>
          <a:prstGeom prst="rect">
            <a:avLst/>
          </a:prstGeom>
        </p:spPr>
      </p:pic>
      <p:pic>
        <p:nvPicPr>
          <p:cNvPr id="20" name="תמונה 19"/>
          <p:cNvPicPr>
            <a:picLocks noChangeAspect="1"/>
          </p:cNvPicPr>
          <p:nvPr/>
        </p:nvPicPr>
        <p:blipFill>
          <a:blip r:embed="rId4"/>
          <a:stretch>
            <a:fillRect/>
          </a:stretch>
        </p:blipFill>
        <p:spPr>
          <a:xfrm>
            <a:off x="924911" y="2324755"/>
            <a:ext cx="7011344" cy="3450203"/>
          </a:xfrm>
          <a:prstGeom prst="rect">
            <a:avLst/>
          </a:prstGeom>
        </p:spPr>
      </p:pic>
      <p:grpSp>
        <p:nvGrpSpPr>
          <p:cNvPr id="4" name="קבוצה 3"/>
          <p:cNvGrpSpPr/>
          <p:nvPr/>
        </p:nvGrpSpPr>
        <p:grpSpPr>
          <a:xfrm rot="20390187">
            <a:off x="7421502" y="1904555"/>
            <a:ext cx="2017971" cy="1554175"/>
            <a:chOff x="1427744" y="1755113"/>
            <a:chExt cx="2017971" cy="1554175"/>
          </a:xfrm>
        </p:grpSpPr>
        <p:sp>
          <p:nvSpPr>
            <p:cNvPr id="13" name="הסבר אליפטי 12"/>
            <p:cNvSpPr/>
            <p:nvPr/>
          </p:nvSpPr>
          <p:spPr>
            <a:xfrm>
              <a:off x="1427744" y="1755113"/>
              <a:ext cx="1981346" cy="1554175"/>
            </a:xfrm>
            <a:prstGeom prst="wedgeEllipseCallout">
              <a:avLst>
                <a:gd name="adj1" fmla="val -16904"/>
                <a:gd name="adj2" fmla="val -60568"/>
              </a:avLst>
            </a:prstGeom>
            <a:solidFill>
              <a:srgbClr val="006666">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dirty="0"/>
            </a:p>
          </p:txBody>
        </p:sp>
        <p:sp>
          <p:nvSpPr>
            <p:cNvPr id="14" name="TextBox 13"/>
            <p:cNvSpPr txBox="1"/>
            <p:nvPr/>
          </p:nvSpPr>
          <p:spPr>
            <a:xfrm>
              <a:off x="1466169" y="1968593"/>
              <a:ext cx="1979546" cy="1077218"/>
            </a:xfrm>
            <a:prstGeom prst="rect">
              <a:avLst/>
            </a:prstGeom>
            <a:noFill/>
          </p:spPr>
          <p:txBody>
            <a:bodyPr wrap="square" rtlCol="1">
              <a:spAutoFit/>
            </a:bodyPr>
            <a:lstStyle/>
            <a:p>
              <a:pPr algn="ctr"/>
              <a:r>
                <a:rPr lang="he-IL" sz="1600" dirty="0">
                  <a:solidFill>
                    <a:schemeClr val="bg1"/>
                  </a:solidFill>
                  <a:latin typeface="Calibri" panose="020F0502020204030204" pitchFamily="34" charset="0"/>
                  <a:cs typeface="Calibri" panose="020F0502020204030204" pitchFamily="34" charset="0"/>
                </a:rPr>
                <a:t>1. להוספת </a:t>
              </a:r>
              <a:r>
                <a:rPr lang="he-IL" sz="1600" dirty="0" err="1">
                  <a:solidFill>
                    <a:schemeClr val="bg1"/>
                  </a:solidFill>
                  <a:latin typeface="Calibri" panose="020F0502020204030204" pitchFamily="34" charset="0"/>
                  <a:cs typeface="Calibri" panose="020F0502020204030204" pitchFamily="34" charset="0"/>
                </a:rPr>
                <a:t>תוכנית</a:t>
              </a:r>
              <a:r>
                <a:rPr lang="he-IL" sz="1600" dirty="0">
                  <a:solidFill>
                    <a:schemeClr val="bg1"/>
                  </a:solidFill>
                  <a:latin typeface="Calibri" panose="020F0502020204030204" pitchFamily="34" charset="0"/>
                  <a:cs typeface="Calibri" panose="020F0502020204030204" pitchFamily="34" charset="0"/>
                </a:rPr>
                <a:t>/מענה חדש יש ללחוץ על "הוספת </a:t>
              </a:r>
              <a:r>
                <a:rPr lang="he-IL" sz="1600" dirty="0" err="1">
                  <a:solidFill>
                    <a:schemeClr val="bg1"/>
                  </a:solidFill>
                  <a:latin typeface="Calibri" panose="020F0502020204030204" pitchFamily="34" charset="0"/>
                  <a:cs typeface="Calibri" panose="020F0502020204030204" pitchFamily="34" charset="0"/>
                </a:rPr>
                <a:t>תוכנית</a:t>
              </a:r>
              <a:r>
                <a:rPr lang="he-IL" sz="1600" dirty="0">
                  <a:solidFill>
                    <a:schemeClr val="bg1"/>
                  </a:solidFill>
                  <a:latin typeface="Calibri" panose="020F0502020204030204" pitchFamily="34" charset="0"/>
                  <a:cs typeface="Calibri" panose="020F0502020204030204" pitchFamily="34" charset="0"/>
                </a:rPr>
                <a:t> למאגר"</a:t>
              </a:r>
            </a:p>
          </p:txBody>
        </p:sp>
      </p:grpSp>
      <p:grpSp>
        <p:nvGrpSpPr>
          <p:cNvPr id="23" name="קבוצה 22"/>
          <p:cNvGrpSpPr/>
          <p:nvPr/>
        </p:nvGrpSpPr>
        <p:grpSpPr>
          <a:xfrm>
            <a:off x="54058" y="4685097"/>
            <a:ext cx="1991858" cy="1554174"/>
            <a:chOff x="1427744" y="1755113"/>
            <a:chExt cx="1991857" cy="1554175"/>
          </a:xfrm>
        </p:grpSpPr>
        <p:sp>
          <p:nvSpPr>
            <p:cNvPr id="24" name="הסבר אליפטי 23"/>
            <p:cNvSpPr/>
            <p:nvPr/>
          </p:nvSpPr>
          <p:spPr>
            <a:xfrm>
              <a:off x="1427744" y="1755113"/>
              <a:ext cx="1981346" cy="1554175"/>
            </a:xfrm>
            <a:prstGeom prst="wedgeEllipseCallout">
              <a:avLst>
                <a:gd name="adj1" fmla="val 38795"/>
                <a:gd name="adj2" fmla="val -50424"/>
              </a:avLst>
            </a:prstGeom>
            <a:solidFill>
              <a:srgbClr val="006666">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dirty="0"/>
            </a:p>
          </p:txBody>
        </p:sp>
        <p:sp>
          <p:nvSpPr>
            <p:cNvPr id="25" name="TextBox 24"/>
            <p:cNvSpPr txBox="1"/>
            <p:nvPr/>
          </p:nvSpPr>
          <p:spPr>
            <a:xfrm>
              <a:off x="1440055" y="2116703"/>
              <a:ext cx="1979546" cy="830998"/>
            </a:xfrm>
            <a:prstGeom prst="rect">
              <a:avLst/>
            </a:prstGeom>
            <a:noFill/>
          </p:spPr>
          <p:txBody>
            <a:bodyPr wrap="square" rtlCol="1">
              <a:spAutoFit/>
            </a:bodyPr>
            <a:lstStyle/>
            <a:p>
              <a:pPr algn="ctr"/>
              <a:r>
                <a:rPr lang="he-IL" sz="1600" dirty="0">
                  <a:solidFill>
                    <a:schemeClr val="bg1"/>
                  </a:solidFill>
                  <a:latin typeface="Calibri" panose="020F0502020204030204" pitchFamily="34" charset="0"/>
                  <a:cs typeface="Calibri" panose="020F0502020204030204" pitchFamily="34" charset="0"/>
                </a:rPr>
                <a:t>2. יש להזין את כל פרטי המענה/התוכנית הנדרשים</a:t>
              </a:r>
            </a:p>
          </p:txBody>
        </p:sp>
      </p:grpSp>
    </p:spTree>
    <p:extLst>
      <p:ext uri="{BB962C8B-B14F-4D97-AF65-F5344CB8AC3E}">
        <p14:creationId xmlns:p14="http://schemas.microsoft.com/office/powerpoint/2010/main" val="3087227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תמונה 20"/>
          <p:cNvPicPr>
            <a:picLocks noChangeAspect="1"/>
          </p:cNvPicPr>
          <p:nvPr/>
        </p:nvPicPr>
        <p:blipFill rotWithShape="1">
          <a:blip r:embed="rId2">
            <a:extLst>
              <a:ext uri="{28A0092B-C50C-407E-A947-70E740481C1C}">
                <a14:useLocalDpi xmlns:a14="http://schemas.microsoft.com/office/drawing/2010/main" val="0"/>
              </a:ext>
            </a:extLst>
          </a:blip>
          <a:srcRect l="24612" t="27279" r="27067" b="16743"/>
          <a:stretch/>
        </p:blipFill>
        <p:spPr>
          <a:xfrm>
            <a:off x="8" y="292860"/>
            <a:ext cx="8789669" cy="6553712"/>
          </a:xfrm>
          <a:prstGeom prst="rect">
            <a:avLst/>
          </a:prstGeom>
        </p:spPr>
      </p:pic>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(רישום)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הוספת </a:t>
            </a:r>
            <a:r>
              <a:rPr lang="he-IL" sz="2000" b="1" dirty="0" smtClean="0">
                <a:solidFill>
                  <a:schemeClr val="bg1"/>
                </a:solidFill>
                <a:latin typeface="Calibri" panose="020F0502020204030204" pitchFamily="34" charset="0"/>
                <a:cs typeface="Calibri" panose="020F0502020204030204" pitchFamily="34" charset="0"/>
              </a:rPr>
              <a:t>מענה/</a:t>
            </a:r>
            <a:r>
              <a:rPr lang="he-IL" sz="2000" b="1" dirty="0" err="1" smtClean="0">
                <a:solidFill>
                  <a:schemeClr val="bg1"/>
                </a:solidFill>
                <a:latin typeface="Calibri" panose="020F0502020204030204" pitchFamily="34" charset="0"/>
                <a:cs typeface="Calibri" panose="020F0502020204030204" pitchFamily="34" charset="0"/>
              </a:rPr>
              <a:t>תוכנית</a:t>
            </a:r>
            <a:r>
              <a:rPr lang="he-IL" sz="2000" b="1"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שיוך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לתת סל + מילוי טופס </a:t>
            </a:r>
            <a:r>
              <a:rPr lang="he-IL" sz="2000" dirty="0" err="1">
                <a:solidFill>
                  <a:schemeClr val="bg1"/>
                </a:solidFill>
                <a:latin typeface="Calibri" panose="020F0502020204030204" pitchFamily="34" charset="0"/>
                <a:cs typeface="Calibri" panose="020F0502020204030204" pitchFamily="34" charset="0"/>
              </a:rPr>
              <a:t>מינהלי</a:t>
            </a:r>
            <a:endParaRPr lang="he-IL" sz="2000"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8824546" y="9062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2</a:t>
            </a:r>
          </a:p>
        </p:txBody>
      </p:sp>
      <p:pic>
        <p:nvPicPr>
          <p:cNvPr id="17" name="תמונה 16"/>
          <p:cNvPicPr>
            <a:picLocks noChangeAspect="1"/>
          </p:cNvPicPr>
          <p:nvPr/>
        </p:nvPicPr>
        <p:blipFill>
          <a:blip r:embed="rId3"/>
          <a:stretch>
            <a:fillRect/>
          </a:stretch>
        </p:blipFill>
        <p:spPr>
          <a:xfrm>
            <a:off x="894032" y="1078792"/>
            <a:ext cx="7432085" cy="3109067"/>
          </a:xfrm>
          <a:prstGeom prst="rect">
            <a:avLst/>
          </a:prstGeom>
        </p:spPr>
      </p:pic>
      <p:grpSp>
        <p:nvGrpSpPr>
          <p:cNvPr id="4" name="קבוצה 3"/>
          <p:cNvGrpSpPr/>
          <p:nvPr/>
        </p:nvGrpSpPr>
        <p:grpSpPr>
          <a:xfrm>
            <a:off x="5840733" y="3157651"/>
            <a:ext cx="2103120" cy="1700101"/>
            <a:chOff x="906266" y="1726810"/>
            <a:chExt cx="2502824" cy="2060419"/>
          </a:xfrm>
        </p:grpSpPr>
        <p:sp>
          <p:nvSpPr>
            <p:cNvPr id="13" name="הסבר אליפטי 12"/>
            <p:cNvSpPr/>
            <p:nvPr/>
          </p:nvSpPr>
          <p:spPr>
            <a:xfrm>
              <a:off x="906266" y="1726810"/>
              <a:ext cx="2502824" cy="2060419"/>
            </a:xfrm>
            <a:prstGeom prst="wedgeEllipseCallout">
              <a:avLst>
                <a:gd name="adj1" fmla="val -60746"/>
                <a:gd name="adj2" fmla="val -23955"/>
              </a:avLst>
            </a:prstGeom>
            <a:solidFill>
              <a:srgbClr val="006666">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dirty="0"/>
            </a:p>
          </p:txBody>
        </p:sp>
        <p:sp>
          <p:nvSpPr>
            <p:cNvPr id="14" name="TextBox 13"/>
            <p:cNvSpPr txBox="1"/>
            <p:nvPr/>
          </p:nvSpPr>
          <p:spPr>
            <a:xfrm>
              <a:off x="1022314" y="2144363"/>
              <a:ext cx="2229988" cy="1305522"/>
            </a:xfrm>
            <a:prstGeom prst="rect">
              <a:avLst/>
            </a:prstGeom>
            <a:noFill/>
          </p:spPr>
          <p:txBody>
            <a:bodyPr wrap="square" rtlCol="1">
              <a:spAutoFit/>
            </a:bodyPr>
            <a:lstStyle/>
            <a:p>
              <a:pPr algn="ctr"/>
              <a:r>
                <a:rPr lang="he-IL" sz="1600" dirty="0">
                  <a:solidFill>
                    <a:schemeClr val="bg1"/>
                  </a:solidFill>
                  <a:latin typeface="Calibri" panose="020F0502020204030204" pitchFamily="34" charset="0"/>
                  <a:cs typeface="Calibri" panose="020F0502020204030204" pitchFamily="34" charset="0"/>
                </a:rPr>
                <a:t>בסיום תהליך ההזנה תתקבל הודעה על קליטת מענה/התוכנית במערכת</a:t>
              </a:r>
              <a:endParaRPr lang="he-IL" sz="1600" dirty="0">
                <a:latin typeface="David" panose="020E0502060401010101" pitchFamily="34" charset="-79"/>
              </a:endParaRPr>
            </a:p>
          </p:txBody>
        </p:sp>
      </p:grpSp>
      <p:grpSp>
        <p:nvGrpSpPr>
          <p:cNvPr id="3" name="קבוצה 2"/>
          <p:cNvGrpSpPr/>
          <p:nvPr/>
        </p:nvGrpSpPr>
        <p:grpSpPr>
          <a:xfrm>
            <a:off x="9243188" y="3845022"/>
            <a:ext cx="2495298" cy="1674803"/>
            <a:chOff x="9576195" y="4340081"/>
            <a:chExt cx="2495297" cy="1674803"/>
          </a:xfrm>
        </p:grpSpPr>
        <p:grpSp>
          <p:nvGrpSpPr>
            <p:cNvPr id="16" name="קבוצה 15"/>
            <p:cNvGrpSpPr/>
            <p:nvPr/>
          </p:nvGrpSpPr>
          <p:grpSpPr>
            <a:xfrm>
              <a:off x="9576195" y="4603696"/>
              <a:ext cx="2281238" cy="1411188"/>
              <a:chOff x="8094614" y="1281227"/>
              <a:chExt cx="3948701" cy="1411188"/>
            </a:xfrm>
          </p:grpSpPr>
          <p:sp>
            <p:nvSpPr>
              <p:cNvPr id="18" name="מלבן 17"/>
              <p:cNvSpPr/>
              <p:nvPr/>
            </p:nvSpPr>
            <p:spPr>
              <a:xfrm>
                <a:off x="8094614" y="1281227"/>
                <a:ext cx="3948701" cy="1411188"/>
              </a:xfrm>
              <a:prstGeom prst="rect">
                <a:avLst/>
              </a:prstGeom>
              <a:solidFill>
                <a:schemeClr val="bg1">
                  <a:lumMod val="95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sp>
            <p:nvSpPr>
              <p:cNvPr id="19" name="מלבן 18"/>
              <p:cNvSpPr/>
              <p:nvPr/>
            </p:nvSpPr>
            <p:spPr>
              <a:xfrm>
                <a:off x="8205917" y="1448212"/>
                <a:ext cx="3726094" cy="1077218"/>
              </a:xfrm>
              <a:prstGeom prst="rect">
                <a:avLst/>
              </a:prstGeom>
            </p:spPr>
            <p:txBody>
              <a:bodyPr wrap="square">
                <a:spAutoFit/>
              </a:bodyPr>
              <a:lstStyle/>
              <a:p>
                <a:pPr algn="ctr"/>
                <a:r>
                  <a:rPr lang="he-IL" sz="1600" b="1" dirty="0">
                    <a:latin typeface="Calibri" panose="020F0502020204030204" pitchFamily="34" charset="0"/>
                    <a:cs typeface="Calibri" panose="020F0502020204030204" pitchFamily="34" charset="0"/>
                  </a:rPr>
                  <a:t>השלבים שצוינו עד כה רלוונטיים למשתמשים חדשים שטרם הזינו </a:t>
                </a:r>
                <a:r>
                  <a:rPr lang="he-IL" sz="1600" b="1" dirty="0" smtClean="0">
                    <a:latin typeface="Calibri" panose="020F0502020204030204" pitchFamily="34" charset="0"/>
                    <a:cs typeface="Calibri" panose="020F0502020204030204" pitchFamily="34" charset="0"/>
                  </a:rPr>
                  <a:t>מענה/</a:t>
                </a:r>
                <a:r>
                  <a:rPr lang="he-IL" sz="1600" b="1" dirty="0" err="1" smtClean="0">
                    <a:latin typeface="Calibri" panose="020F0502020204030204" pitchFamily="34" charset="0"/>
                    <a:cs typeface="Calibri" panose="020F0502020204030204" pitchFamily="34" charset="0"/>
                  </a:rPr>
                  <a:t>תוכנית</a:t>
                </a:r>
                <a:r>
                  <a:rPr lang="he-IL" sz="1600" b="1" dirty="0" smtClean="0">
                    <a:latin typeface="Calibri" panose="020F0502020204030204" pitchFamily="34" charset="0"/>
                    <a:cs typeface="Calibri" panose="020F0502020204030204" pitchFamily="34" charset="0"/>
                  </a:rPr>
                  <a:t> </a:t>
                </a:r>
                <a:r>
                  <a:rPr lang="he-IL" sz="1600" b="1" dirty="0">
                    <a:latin typeface="Calibri" panose="020F0502020204030204" pitchFamily="34" charset="0"/>
                    <a:cs typeface="Calibri" panose="020F0502020204030204" pitchFamily="34" charset="0"/>
                  </a:rPr>
                  <a:t>במערכת</a:t>
                </a:r>
              </a:p>
            </p:txBody>
          </p:sp>
        </p:grpSp>
        <p:sp>
          <p:nvSpPr>
            <p:cNvPr id="26" name="אליפסה 25"/>
            <p:cNvSpPr/>
            <p:nvPr/>
          </p:nvSpPr>
          <p:spPr>
            <a:xfrm>
              <a:off x="11514769" y="4340081"/>
              <a:ext cx="556723" cy="527229"/>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b="1" dirty="0">
                  <a:solidFill>
                    <a:schemeClr val="bg1"/>
                  </a:solidFill>
                  <a:latin typeface="David" panose="020E0502060401010101" pitchFamily="34" charset="-79"/>
                </a:rPr>
                <a:t>!</a:t>
              </a:r>
            </a:p>
          </p:txBody>
        </p:sp>
      </p:grpSp>
    </p:spTree>
    <p:extLst>
      <p:ext uri="{BB962C8B-B14F-4D97-AF65-F5344CB8AC3E}">
        <p14:creationId xmlns:p14="http://schemas.microsoft.com/office/powerpoint/2010/main" val="2595415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תמונה 20"/>
          <p:cNvPicPr>
            <a:picLocks noChangeAspect="1"/>
          </p:cNvPicPr>
          <p:nvPr/>
        </p:nvPicPr>
        <p:blipFill rotWithShape="1">
          <a:blip r:embed="rId2">
            <a:extLst>
              <a:ext uri="{28A0092B-C50C-407E-A947-70E740481C1C}">
                <a14:useLocalDpi xmlns:a14="http://schemas.microsoft.com/office/drawing/2010/main" val="0"/>
              </a:ext>
            </a:extLst>
          </a:blip>
          <a:srcRect l="24612" t="27279" r="27067" b="16743"/>
          <a:stretch/>
        </p:blipFill>
        <p:spPr>
          <a:xfrm>
            <a:off x="8" y="292860"/>
            <a:ext cx="8789669" cy="6553712"/>
          </a:xfrm>
          <a:prstGeom prst="rect">
            <a:avLst/>
          </a:prstGeom>
        </p:spPr>
      </p:pic>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a:t>
            </a:r>
            <a:r>
              <a:rPr lang="he-IL" sz="2000" dirty="0" smtClean="0">
                <a:solidFill>
                  <a:schemeClr val="bg1"/>
                </a:solidFill>
                <a:latin typeface="Calibri" panose="020F0502020204030204" pitchFamily="34" charset="0"/>
                <a:cs typeface="Calibri" panose="020F0502020204030204" pitchFamily="34" charset="0"/>
              </a:rPr>
              <a:t>רישום)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הוספת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שיוך </a:t>
            </a:r>
            <a:r>
              <a:rPr lang="he-IL" sz="2000" b="1" dirty="0" smtClean="0">
                <a:solidFill>
                  <a:schemeClr val="bg1"/>
                </a:solidFill>
                <a:latin typeface="Calibri" panose="020F0502020204030204" pitchFamily="34" charset="0"/>
                <a:cs typeface="Calibri" panose="020F0502020204030204" pitchFamily="34" charset="0"/>
              </a:rPr>
              <a:t>מענה/</a:t>
            </a:r>
            <a:r>
              <a:rPr lang="he-IL" sz="2000" b="1" dirty="0" err="1" smtClean="0">
                <a:solidFill>
                  <a:schemeClr val="bg1"/>
                </a:solidFill>
                <a:latin typeface="Calibri" panose="020F0502020204030204" pitchFamily="34" charset="0"/>
                <a:cs typeface="Calibri" panose="020F0502020204030204" pitchFamily="34" charset="0"/>
              </a:rPr>
              <a:t>תוכנית</a:t>
            </a:r>
            <a:r>
              <a:rPr lang="he-IL" sz="2000" b="1" dirty="0" smtClean="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לתת סל </a:t>
            </a:r>
            <a:r>
              <a:rPr lang="he-IL" sz="2000" dirty="0">
                <a:solidFill>
                  <a:schemeClr val="bg1"/>
                </a:solidFill>
                <a:latin typeface="Calibri" panose="020F0502020204030204" pitchFamily="34" charset="0"/>
                <a:cs typeface="Calibri" panose="020F0502020204030204" pitchFamily="34" charset="0"/>
              </a:rPr>
              <a:t>+ מילוי טופס </a:t>
            </a:r>
            <a:r>
              <a:rPr lang="he-IL" sz="2000" dirty="0" err="1">
                <a:solidFill>
                  <a:schemeClr val="bg1"/>
                </a:solidFill>
                <a:latin typeface="Calibri" panose="020F0502020204030204" pitchFamily="34" charset="0"/>
                <a:cs typeface="Calibri" panose="020F0502020204030204" pitchFamily="34" charset="0"/>
              </a:rPr>
              <a:t>מינהלי</a:t>
            </a:r>
            <a:endParaRPr lang="he-IL" sz="2000"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6769908" y="9062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3</a:t>
            </a:r>
          </a:p>
        </p:txBody>
      </p:sp>
      <p:grpSp>
        <p:nvGrpSpPr>
          <p:cNvPr id="3" name="קבוצה 2"/>
          <p:cNvGrpSpPr/>
          <p:nvPr/>
        </p:nvGrpSpPr>
        <p:grpSpPr>
          <a:xfrm>
            <a:off x="9243188" y="3845019"/>
            <a:ext cx="2495298" cy="1869978"/>
            <a:chOff x="9576195" y="4340081"/>
            <a:chExt cx="2495297" cy="1869979"/>
          </a:xfrm>
        </p:grpSpPr>
        <p:grpSp>
          <p:nvGrpSpPr>
            <p:cNvPr id="16" name="קבוצה 15"/>
            <p:cNvGrpSpPr/>
            <p:nvPr/>
          </p:nvGrpSpPr>
          <p:grpSpPr>
            <a:xfrm>
              <a:off x="9576195" y="4603695"/>
              <a:ext cx="2281238" cy="1606365"/>
              <a:chOff x="8094614" y="1281226"/>
              <a:chExt cx="3948701" cy="1606365"/>
            </a:xfrm>
          </p:grpSpPr>
          <p:sp>
            <p:nvSpPr>
              <p:cNvPr id="18" name="מלבן 17"/>
              <p:cNvSpPr/>
              <p:nvPr/>
            </p:nvSpPr>
            <p:spPr>
              <a:xfrm>
                <a:off x="8094614" y="1281226"/>
                <a:ext cx="3948701" cy="1606365"/>
              </a:xfrm>
              <a:prstGeom prst="rect">
                <a:avLst/>
              </a:prstGeom>
              <a:solidFill>
                <a:schemeClr val="bg1">
                  <a:lumMod val="95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sp>
            <p:nvSpPr>
              <p:cNvPr id="19" name="מלבן 18"/>
              <p:cNvSpPr/>
              <p:nvPr/>
            </p:nvSpPr>
            <p:spPr>
              <a:xfrm>
                <a:off x="8205917" y="1448213"/>
                <a:ext cx="3726094" cy="1077219"/>
              </a:xfrm>
              <a:prstGeom prst="rect">
                <a:avLst/>
              </a:prstGeom>
            </p:spPr>
            <p:txBody>
              <a:bodyPr wrap="square">
                <a:spAutoFit/>
              </a:bodyPr>
              <a:lstStyle/>
              <a:p>
                <a:r>
                  <a:rPr lang="he-IL" sz="1600" b="1" dirty="0">
                    <a:latin typeface="Calibri" panose="020F0502020204030204" pitchFamily="34" charset="0"/>
                    <a:cs typeface="Calibri" panose="020F0502020204030204" pitchFamily="34" charset="0"/>
                  </a:rPr>
                  <a:t>לתשומת ליבך! </a:t>
                </a:r>
                <a:r>
                  <a:rPr lang="he-IL" sz="1600" dirty="0">
                    <a:latin typeface="Calibri" panose="020F0502020204030204" pitchFamily="34" charset="0"/>
                    <a:cs typeface="Calibri" panose="020F0502020204030204" pitchFamily="34" charset="0"/>
                  </a:rPr>
                  <a:t>ניתן לשייך את </a:t>
                </a:r>
                <a:r>
                  <a:rPr lang="he-IL" sz="1600" dirty="0" smtClean="0">
                    <a:latin typeface="Calibri" panose="020F0502020204030204" pitchFamily="34" charset="0"/>
                    <a:cs typeface="Calibri" panose="020F0502020204030204" pitchFamily="34" charset="0"/>
                  </a:rPr>
                  <a:t>התוכנית/המענה </a:t>
                </a:r>
                <a:r>
                  <a:rPr lang="en-US" sz="1600" dirty="0" smtClean="0">
                    <a:latin typeface="Calibri" panose="020F0502020204030204" pitchFamily="34" charset="0"/>
                    <a:cs typeface="Calibri" panose="020F0502020204030204" pitchFamily="34" charset="0"/>
                  </a:rPr>
                  <a:t>     </a:t>
                </a:r>
                <a:r>
                  <a:rPr lang="he-IL" sz="1600" dirty="0" smtClean="0">
                    <a:latin typeface="Calibri" panose="020F0502020204030204" pitchFamily="34" charset="0"/>
                    <a:cs typeface="Calibri" panose="020F0502020204030204" pitchFamily="34" charset="0"/>
                  </a:rPr>
                  <a:t>לתת </a:t>
                </a:r>
                <a:r>
                  <a:rPr lang="he-IL" sz="1600" dirty="0">
                    <a:latin typeface="Calibri" panose="020F0502020204030204" pitchFamily="34" charset="0"/>
                    <a:cs typeface="Calibri" panose="020F0502020204030204" pitchFamily="34" charset="0"/>
                  </a:rPr>
                  <a:t>סל רק לאחר הפיכת </a:t>
                </a:r>
                <a:r>
                  <a:rPr lang="he-IL" sz="1600" dirty="0" smtClean="0">
                    <a:latin typeface="Calibri" panose="020F0502020204030204" pitchFamily="34" charset="0"/>
                    <a:cs typeface="Calibri" panose="020F0502020204030204" pitchFamily="34" charset="0"/>
                  </a:rPr>
                  <a:t>התוכנית לפעילה </a:t>
                </a:r>
                <a:r>
                  <a:rPr lang="he-IL" sz="1600" dirty="0">
                    <a:latin typeface="Calibri" panose="020F0502020204030204" pitchFamily="34" charset="0"/>
                    <a:cs typeface="Calibri" panose="020F0502020204030204" pitchFamily="34" charset="0"/>
                  </a:rPr>
                  <a:t>במערכת</a:t>
                </a:r>
              </a:p>
            </p:txBody>
          </p:sp>
        </p:grpSp>
        <p:sp>
          <p:nvSpPr>
            <p:cNvPr id="26" name="אליפסה 25"/>
            <p:cNvSpPr/>
            <p:nvPr/>
          </p:nvSpPr>
          <p:spPr>
            <a:xfrm>
              <a:off x="11514769" y="4340081"/>
              <a:ext cx="556723" cy="527229"/>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b="1" dirty="0">
                  <a:solidFill>
                    <a:schemeClr val="bg1"/>
                  </a:solidFill>
                  <a:latin typeface="David" panose="020E0502060401010101" pitchFamily="34" charset="-79"/>
                </a:rPr>
                <a:t>!</a:t>
              </a:r>
            </a:p>
          </p:txBody>
        </p:sp>
      </p:grpSp>
      <p:pic>
        <p:nvPicPr>
          <p:cNvPr id="15" name="תמונה 14"/>
          <p:cNvPicPr>
            <a:picLocks noChangeAspect="1"/>
          </p:cNvPicPr>
          <p:nvPr/>
        </p:nvPicPr>
        <p:blipFill rotWithShape="1">
          <a:blip r:embed="rId3"/>
          <a:srcRect l="18132" t="10356" r="16506"/>
          <a:stretch/>
        </p:blipFill>
        <p:spPr>
          <a:xfrm>
            <a:off x="845396" y="1247895"/>
            <a:ext cx="7619017" cy="3619099"/>
          </a:xfrm>
          <a:prstGeom prst="rect">
            <a:avLst/>
          </a:prstGeom>
        </p:spPr>
      </p:pic>
      <p:grpSp>
        <p:nvGrpSpPr>
          <p:cNvPr id="4" name="קבוצה 3"/>
          <p:cNvGrpSpPr/>
          <p:nvPr/>
        </p:nvGrpSpPr>
        <p:grpSpPr>
          <a:xfrm>
            <a:off x="2720340" y="3680465"/>
            <a:ext cx="2103118" cy="1793911"/>
            <a:chOff x="906265" y="1613118"/>
            <a:chExt cx="2502823" cy="2174111"/>
          </a:xfrm>
        </p:grpSpPr>
        <p:sp>
          <p:nvSpPr>
            <p:cNvPr id="13" name="הסבר אליפטי 12"/>
            <p:cNvSpPr/>
            <p:nvPr/>
          </p:nvSpPr>
          <p:spPr>
            <a:xfrm>
              <a:off x="906265" y="1613118"/>
              <a:ext cx="2502823" cy="2174111"/>
            </a:xfrm>
            <a:prstGeom prst="wedgeEllipseCallout">
              <a:avLst>
                <a:gd name="adj1" fmla="val 64798"/>
                <a:gd name="adj2" fmla="val -11853"/>
              </a:avLst>
            </a:prstGeom>
            <a:solidFill>
              <a:srgbClr val="006666">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dirty="0"/>
            </a:p>
          </p:txBody>
        </p:sp>
        <p:sp>
          <p:nvSpPr>
            <p:cNvPr id="14" name="TextBox 13"/>
            <p:cNvSpPr txBox="1"/>
            <p:nvPr/>
          </p:nvSpPr>
          <p:spPr>
            <a:xfrm>
              <a:off x="906265" y="1958336"/>
              <a:ext cx="2463301" cy="1603927"/>
            </a:xfrm>
            <a:prstGeom prst="rect">
              <a:avLst/>
            </a:prstGeom>
            <a:noFill/>
          </p:spPr>
          <p:txBody>
            <a:bodyPr wrap="square" rtlCol="1">
              <a:spAutoFit/>
            </a:bodyPr>
            <a:lstStyle/>
            <a:p>
              <a:pPr algn="ctr"/>
              <a:r>
                <a:rPr lang="he-IL" sz="1600" dirty="0">
                  <a:solidFill>
                    <a:schemeClr val="bg1"/>
                  </a:solidFill>
                  <a:latin typeface="Calibri" panose="020F0502020204030204" pitchFamily="34" charset="0"/>
                  <a:cs typeface="Calibri" panose="020F0502020204030204" pitchFamily="34" charset="0"/>
                </a:rPr>
                <a:t>לשיוך המענה/התוכנית לתת סל, יש להיכנס לדף "ניהול התוכניות שלי" וללחוץ על הגשת הצעה למכרז </a:t>
              </a:r>
              <a:r>
                <a:rPr lang="he-IL" sz="1600" dirty="0" err="1" smtClean="0">
                  <a:solidFill>
                    <a:schemeClr val="bg1"/>
                  </a:solidFill>
                  <a:latin typeface="Calibri" panose="020F0502020204030204" pitchFamily="34" charset="0"/>
                  <a:cs typeface="Calibri" panose="020F0502020204030204" pitchFamily="34" charset="0"/>
                </a:rPr>
                <a:t>תוכניות</a:t>
              </a:r>
              <a:r>
                <a:rPr lang="he-IL" sz="1600" dirty="0" smtClean="0">
                  <a:solidFill>
                    <a:schemeClr val="bg1"/>
                  </a:solidFill>
                  <a:latin typeface="Calibri" panose="020F0502020204030204" pitchFamily="34" charset="0"/>
                  <a:cs typeface="Calibri" panose="020F0502020204030204" pitchFamily="34" charset="0"/>
                </a:rPr>
                <a:t> ומענים.</a:t>
              </a:r>
              <a:endParaRPr lang="he-IL" sz="1600" dirty="0">
                <a:solidFill>
                  <a:schemeClr val="bg1"/>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525645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a:t>
            </a:r>
            <a:r>
              <a:rPr lang="he-IL" sz="2000" dirty="0" smtClean="0">
                <a:solidFill>
                  <a:schemeClr val="bg1"/>
                </a:solidFill>
                <a:latin typeface="Calibri" panose="020F0502020204030204" pitchFamily="34" charset="0"/>
                <a:cs typeface="Calibri" panose="020F0502020204030204" pitchFamily="34" charset="0"/>
              </a:rPr>
              <a:t>רישום)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הוספת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שיוך </a:t>
            </a:r>
            <a:r>
              <a:rPr lang="he-IL" sz="2000" b="1" dirty="0" smtClean="0">
                <a:solidFill>
                  <a:schemeClr val="bg1"/>
                </a:solidFill>
                <a:latin typeface="Calibri" panose="020F0502020204030204" pitchFamily="34" charset="0"/>
                <a:cs typeface="Calibri" panose="020F0502020204030204" pitchFamily="34" charset="0"/>
              </a:rPr>
              <a:t>מענה/</a:t>
            </a:r>
            <a:r>
              <a:rPr lang="he-IL" sz="2000" b="1" dirty="0" err="1" smtClean="0">
                <a:solidFill>
                  <a:schemeClr val="bg1"/>
                </a:solidFill>
                <a:latin typeface="Calibri" panose="020F0502020204030204" pitchFamily="34" charset="0"/>
                <a:cs typeface="Calibri" panose="020F0502020204030204" pitchFamily="34" charset="0"/>
              </a:rPr>
              <a:t>תוכנית</a:t>
            </a:r>
            <a:r>
              <a:rPr lang="he-IL" sz="2000" b="1" dirty="0" smtClean="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לתת סל </a:t>
            </a:r>
            <a:r>
              <a:rPr lang="he-IL" sz="2000" dirty="0">
                <a:solidFill>
                  <a:schemeClr val="bg1"/>
                </a:solidFill>
                <a:latin typeface="Calibri" panose="020F0502020204030204" pitchFamily="34" charset="0"/>
                <a:cs typeface="Calibri" panose="020F0502020204030204" pitchFamily="34" charset="0"/>
              </a:rPr>
              <a:t>+ מילוי טופס </a:t>
            </a:r>
            <a:r>
              <a:rPr lang="he-IL" sz="2000" dirty="0" err="1">
                <a:solidFill>
                  <a:schemeClr val="bg1"/>
                </a:solidFill>
                <a:latin typeface="Calibri" panose="020F0502020204030204" pitchFamily="34" charset="0"/>
                <a:cs typeface="Calibri" panose="020F0502020204030204" pitchFamily="34" charset="0"/>
              </a:rPr>
              <a:t>מינהלי</a:t>
            </a:r>
            <a:endParaRPr lang="he-IL" sz="2000"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6769908" y="9062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3</a:t>
            </a:r>
          </a:p>
        </p:txBody>
      </p:sp>
      <p:pic>
        <p:nvPicPr>
          <p:cNvPr id="17" name="תמונה 16"/>
          <p:cNvPicPr>
            <a:picLocks noChangeAspect="1"/>
          </p:cNvPicPr>
          <p:nvPr/>
        </p:nvPicPr>
        <p:blipFill>
          <a:blip r:embed="rId2"/>
          <a:stretch>
            <a:fillRect/>
          </a:stretch>
        </p:blipFill>
        <p:spPr>
          <a:xfrm>
            <a:off x="122727" y="784850"/>
            <a:ext cx="11946546" cy="4673783"/>
          </a:xfrm>
          <a:prstGeom prst="rect">
            <a:avLst/>
          </a:prstGeom>
        </p:spPr>
      </p:pic>
      <p:grpSp>
        <p:nvGrpSpPr>
          <p:cNvPr id="3" name="קבוצה 2"/>
          <p:cNvGrpSpPr/>
          <p:nvPr/>
        </p:nvGrpSpPr>
        <p:grpSpPr>
          <a:xfrm>
            <a:off x="1261171" y="4879208"/>
            <a:ext cx="7772274" cy="1492789"/>
            <a:chOff x="4299219" y="4340081"/>
            <a:chExt cx="7772273" cy="1492790"/>
          </a:xfrm>
        </p:grpSpPr>
        <p:grpSp>
          <p:nvGrpSpPr>
            <p:cNvPr id="16" name="קבוצה 15"/>
            <p:cNvGrpSpPr/>
            <p:nvPr/>
          </p:nvGrpSpPr>
          <p:grpSpPr>
            <a:xfrm>
              <a:off x="4299219" y="4603696"/>
              <a:ext cx="7558214" cy="1229175"/>
              <a:chOff x="-1039550" y="1281227"/>
              <a:chExt cx="13082865" cy="1229175"/>
            </a:xfrm>
          </p:grpSpPr>
          <p:sp>
            <p:nvSpPr>
              <p:cNvPr id="18" name="מלבן 17"/>
              <p:cNvSpPr/>
              <p:nvPr/>
            </p:nvSpPr>
            <p:spPr>
              <a:xfrm>
                <a:off x="-1039550" y="1281227"/>
                <a:ext cx="13082865" cy="1229175"/>
              </a:xfrm>
              <a:prstGeom prst="rect">
                <a:avLst/>
              </a:prstGeom>
              <a:solidFill>
                <a:schemeClr val="bg1">
                  <a:lumMod val="95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sp>
            <p:nvSpPr>
              <p:cNvPr id="19" name="מלבן 18"/>
              <p:cNvSpPr/>
              <p:nvPr/>
            </p:nvSpPr>
            <p:spPr>
              <a:xfrm>
                <a:off x="-638472" y="1448212"/>
                <a:ext cx="12570482" cy="923715"/>
              </a:xfrm>
              <a:prstGeom prst="rect">
                <a:avLst/>
              </a:prstGeom>
            </p:spPr>
            <p:txBody>
              <a:bodyPr wrap="square">
                <a:spAutoFit/>
              </a:bodyPr>
              <a:lstStyle/>
              <a:p>
                <a:pPr marL="285764" indent="-285764">
                  <a:buFont typeface="Arial" panose="020B0604020202020204" pitchFamily="34" charset="0"/>
                  <a:buChar char="•"/>
                </a:pPr>
                <a:r>
                  <a:rPr lang="he-IL" sz="1801" dirty="0">
                    <a:latin typeface="Calibri" panose="020F0502020204030204" pitchFamily="34" charset="0"/>
                    <a:cs typeface="Calibri" panose="020F0502020204030204" pitchFamily="34" charset="0"/>
                  </a:rPr>
                  <a:t>עבור שיוך </a:t>
                </a:r>
                <a:r>
                  <a:rPr lang="he-IL" sz="1801" dirty="0" err="1" smtClean="0">
                    <a:latin typeface="Calibri" panose="020F0502020204030204" pitchFamily="34" charset="0"/>
                    <a:cs typeface="Calibri" panose="020F0502020204030204" pitchFamily="34" charset="0"/>
                  </a:rPr>
                  <a:t>תוכנית</a:t>
                </a:r>
                <a:r>
                  <a:rPr lang="he-IL" sz="1801" dirty="0" smtClean="0">
                    <a:latin typeface="Calibri" panose="020F0502020204030204" pitchFamily="34" charset="0"/>
                    <a:cs typeface="Calibri" panose="020F0502020204030204" pitchFamily="34" charset="0"/>
                  </a:rPr>
                  <a:t>/מענה </a:t>
                </a:r>
                <a:r>
                  <a:rPr lang="he-IL" sz="1801" dirty="0">
                    <a:latin typeface="Calibri" panose="020F0502020204030204" pitchFamily="34" charset="0"/>
                    <a:cs typeface="Calibri" panose="020F0502020204030204" pitchFamily="34" charset="0"/>
                  </a:rPr>
                  <a:t>לתת סל נוסף, יש להוסיף הצעה חדשה (רשומה חדשה בטבלה</a:t>
                </a:r>
                <a:r>
                  <a:rPr lang="he-IL" sz="1801" dirty="0" smtClean="0">
                    <a:latin typeface="Calibri" panose="020F0502020204030204" pitchFamily="34" charset="0"/>
                    <a:cs typeface="Calibri" panose="020F0502020204030204" pitchFamily="34" charset="0"/>
                  </a:rPr>
                  <a:t>).</a:t>
                </a:r>
                <a:endParaRPr lang="he-IL" sz="1801" dirty="0">
                  <a:latin typeface="Calibri" panose="020F0502020204030204" pitchFamily="34" charset="0"/>
                  <a:cs typeface="Calibri" panose="020F0502020204030204" pitchFamily="34" charset="0"/>
                </a:endParaRPr>
              </a:p>
              <a:p>
                <a:pPr marL="285764" indent="-285764">
                  <a:buFont typeface="Arial" panose="020B0604020202020204" pitchFamily="34" charset="0"/>
                  <a:buChar char="•"/>
                </a:pPr>
                <a:r>
                  <a:rPr lang="he-IL" sz="1801" dirty="0">
                    <a:latin typeface="Calibri" panose="020F0502020204030204" pitchFamily="34" charset="0"/>
                    <a:cs typeface="Calibri" panose="020F0502020204030204" pitchFamily="34" charset="0"/>
                  </a:rPr>
                  <a:t>ניתן להגיש </a:t>
                </a:r>
                <a:r>
                  <a:rPr lang="he-IL" sz="1801" dirty="0" smtClean="0">
                    <a:latin typeface="Calibri" panose="020F0502020204030204" pitchFamily="34" charset="0"/>
                    <a:cs typeface="Calibri" panose="020F0502020204030204" pitchFamily="34" charset="0"/>
                  </a:rPr>
                  <a:t>כל </a:t>
                </a:r>
                <a:r>
                  <a:rPr lang="he-IL" sz="1801" dirty="0" err="1" smtClean="0">
                    <a:latin typeface="Calibri" panose="020F0502020204030204" pitchFamily="34" charset="0"/>
                    <a:cs typeface="Calibri" panose="020F0502020204030204" pitchFamily="34" charset="0"/>
                  </a:rPr>
                  <a:t>תוכנית</a:t>
                </a:r>
                <a:r>
                  <a:rPr lang="he-IL" sz="1801" dirty="0" smtClean="0">
                    <a:latin typeface="Calibri" panose="020F0502020204030204" pitchFamily="34" charset="0"/>
                    <a:cs typeface="Calibri" panose="020F0502020204030204" pitchFamily="34" charset="0"/>
                  </a:rPr>
                  <a:t>/מענה לעד </a:t>
                </a:r>
                <a:r>
                  <a:rPr lang="he-IL" sz="1801" dirty="0">
                    <a:latin typeface="Calibri" panose="020F0502020204030204" pitchFamily="34" charset="0"/>
                    <a:cs typeface="Calibri" panose="020F0502020204030204" pitchFamily="34" charset="0"/>
                  </a:rPr>
                  <a:t>שני סלים </a:t>
                </a:r>
                <a:r>
                  <a:rPr lang="he-IL" sz="1801" dirty="0" smtClean="0">
                    <a:latin typeface="Calibri" panose="020F0502020204030204" pitchFamily="34" charset="0"/>
                    <a:cs typeface="Calibri" panose="020F0502020204030204" pitchFamily="34" charset="0"/>
                  </a:rPr>
                  <a:t>ועד שני תתי סלים בכל סל.</a:t>
                </a:r>
                <a:endParaRPr lang="he-IL" sz="1801" dirty="0">
                  <a:latin typeface="Calibri" panose="020F0502020204030204" pitchFamily="34" charset="0"/>
                  <a:cs typeface="Calibri" panose="020F0502020204030204" pitchFamily="34" charset="0"/>
                </a:endParaRPr>
              </a:p>
            </p:txBody>
          </p:sp>
        </p:grpSp>
        <p:sp>
          <p:nvSpPr>
            <p:cNvPr id="26" name="אליפסה 25"/>
            <p:cNvSpPr/>
            <p:nvPr/>
          </p:nvSpPr>
          <p:spPr>
            <a:xfrm>
              <a:off x="11514769" y="4340081"/>
              <a:ext cx="556723" cy="527229"/>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b="1" dirty="0">
                  <a:solidFill>
                    <a:schemeClr val="bg1"/>
                  </a:solidFill>
                  <a:latin typeface="David" panose="020E0502060401010101" pitchFamily="34" charset="-79"/>
                </a:rPr>
                <a:t>!</a:t>
              </a:r>
            </a:p>
          </p:txBody>
        </p:sp>
      </p:grpSp>
    </p:spTree>
    <p:extLst>
      <p:ext uri="{BB962C8B-B14F-4D97-AF65-F5344CB8AC3E}">
        <p14:creationId xmlns:p14="http://schemas.microsoft.com/office/powerpoint/2010/main" val="2212666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a:t>
            </a:r>
            <a:r>
              <a:rPr lang="he-IL" sz="2000" dirty="0" smtClean="0">
                <a:solidFill>
                  <a:schemeClr val="bg1"/>
                </a:solidFill>
                <a:latin typeface="Calibri" panose="020F0502020204030204" pitchFamily="34" charset="0"/>
                <a:cs typeface="Calibri" panose="020F0502020204030204" pitchFamily="34" charset="0"/>
              </a:rPr>
              <a:t>רישום)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הוספת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שיוך </a:t>
            </a:r>
            <a:r>
              <a:rPr lang="he-IL" sz="2000" b="1" dirty="0" smtClean="0">
                <a:solidFill>
                  <a:schemeClr val="bg1"/>
                </a:solidFill>
                <a:latin typeface="Calibri" panose="020F0502020204030204" pitchFamily="34" charset="0"/>
                <a:cs typeface="Calibri" panose="020F0502020204030204" pitchFamily="34" charset="0"/>
              </a:rPr>
              <a:t>מענה/</a:t>
            </a:r>
            <a:r>
              <a:rPr lang="he-IL" sz="2000" b="1" dirty="0" err="1" smtClean="0">
                <a:solidFill>
                  <a:schemeClr val="bg1"/>
                </a:solidFill>
                <a:latin typeface="Calibri" panose="020F0502020204030204" pitchFamily="34" charset="0"/>
                <a:cs typeface="Calibri" panose="020F0502020204030204" pitchFamily="34" charset="0"/>
              </a:rPr>
              <a:t>תוכנית</a:t>
            </a:r>
            <a:r>
              <a:rPr lang="he-IL" sz="2000" b="1" dirty="0" smtClean="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לתת סל </a:t>
            </a:r>
            <a:r>
              <a:rPr lang="he-IL" sz="2000" dirty="0">
                <a:solidFill>
                  <a:schemeClr val="bg1"/>
                </a:solidFill>
                <a:latin typeface="Calibri" panose="020F0502020204030204" pitchFamily="34" charset="0"/>
                <a:cs typeface="Calibri" panose="020F0502020204030204" pitchFamily="34" charset="0"/>
              </a:rPr>
              <a:t>+ מילוי טופס </a:t>
            </a:r>
            <a:r>
              <a:rPr lang="he-IL" sz="2000" dirty="0" err="1">
                <a:solidFill>
                  <a:schemeClr val="bg1"/>
                </a:solidFill>
                <a:latin typeface="Calibri" panose="020F0502020204030204" pitchFamily="34" charset="0"/>
                <a:cs typeface="Calibri" panose="020F0502020204030204" pitchFamily="34" charset="0"/>
              </a:rPr>
              <a:t>מינהלי</a:t>
            </a:r>
            <a:endParaRPr lang="he-IL" sz="2000"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6696017" y="90629"/>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3</a:t>
            </a:r>
          </a:p>
        </p:txBody>
      </p:sp>
      <p:grpSp>
        <p:nvGrpSpPr>
          <p:cNvPr id="16" name="קבוצה 15"/>
          <p:cNvGrpSpPr/>
          <p:nvPr/>
        </p:nvGrpSpPr>
        <p:grpSpPr>
          <a:xfrm>
            <a:off x="320427" y="788003"/>
            <a:ext cx="11551156" cy="5829971"/>
            <a:chOff x="-7970242" y="1098347"/>
            <a:chExt cx="19994434" cy="5316276"/>
          </a:xfrm>
        </p:grpSpPr>
        <p:sp>
          <p:nvSpPr>
            <p:cNvPr id="18" name="מלבן 17"/>
            <p:cNvSpPr/>
            <p:nvPr/>
          </p:nvSpPr>
          <p:spPr>
            <a:xfrm>
              <a:off x="-7970242" y="1098347"/>
              <a:ext cx="19994434" cy="5316276"/>
            </a:xfrm>
            <a:prstGeom prst="rect">
              <a:avLst/>
            </a:prstGeom>
            <a:solidFill>
              <a:schemeClr val="bg1">
                <a:lumMod val="95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sp>
          <p:nvSpPr>
            <p:cNvPr id="19" name="מלבן 18"/>
            <p:cNvSpPr/>
            <p:nvPr/>
          </p:nvSpPr>
          <p:spPr>
            <a:xfrm>
              <a:off x="-7776096" y="1098347"/>
              <a:ext cx="19606145" cy="5108084"/>
            </a:xfrm>
            <a:prstGeom prst="rect">
              <a:avLst/>
            </a:prstGeom>
          </p:spPr>
          <p:txBody>
            <a:bodyPr wrap="square">
              <a:spAutoFit/>
            </a:bodyPr>
            <a:lstStyle/>
            <a:p>
              <a:pPr marL="0" lvl="1"/>
              <a:r>
                <a:rPr lang="he-IL" sz="1801" b="1" dirty="0">
                  <a:latin typeface="Calibri" panose="020F0502020204030204" pitchFamily="34" charset="0"/>
                  <a:cs typeface="Calibri" panose="020F0502020204030204" pitchFamily="34" charset="0"/>
                </a:rPr>
                <a:t>רשימת הסעיפים </a:t>
              </a:r>
              <a:r>
                <a:rPr lang="he-IL" sz="1801" b="1" dirty="0" smtClean="0">
                  <a:latin typeface="Calibri" panose="020F0502020204030204" pitchFamily="34" charset="0"/>
                  <a:cs typeface="Calibri" panose="020F0502020204030204" pitchFamily="34" charset="0"/>
                </a:rPr>
                <a:t>למילוי </a:t>
              </a:r>
              <a:r>
                <a:rPr lang="he-IL" sz="1801" dirty="0" smtClean="0">
                  <a:latin typeface="Calibri" panose="020F0502020204030204" pitchFamily="34" charset="0"/>
                  <a:cs typeface="Calibri" panose="020F0502020204030204" pitchFamily="34" charset="0"/>
                </a:rPr>
                <a:t>(</a:t>
              </a:r>
              <a:r>
                <a:rPr lang="he-IL" sz="1801" dirty="0">
                  <a:latin typeface="Calibri" panose="020F0502020204030204" pitchFamily="34" charset="0"/>
                  <a:cs typeface="Calibri" panose="020F0502020204030204" pitchFamily="34" charset="0"/>
                </a:rPr>
                <a:t>ייתכנו עדכונים בסעיפים </a:t>
              </a:r>
              <a:r>
                <a:rPr lang="he-IL" sz="1801" dirty="0" smtClean="0">
                  <a:latin typeface="Calibri" panose="020F0502020204030204" pitchFamily="34" charset="0"/>
                  <a:cs typeface="Calibri" panose="020F0502020204030204" pitchFamily="34" charset="0"/>
                </a:rPr>
                <a:t>המוצגים)</a:t>
              </a:r>
              <a:endParaRPr lang="he-IL" sz="1801" dirty="0">
                <a:latin typeface="Calibri" panose="020F0502020204030204" pitchFamily="34" charset="0"/>
                <a:cs typeface="Calibri" panose="020F0502020204030204" pitchFamily="34" charset="0"/>
              </a:endParaRPr>
            </a:p>
            <a:p>
              <a:endParaRPr lang="he-IL" sz="1700" dirty="0">
                <a:latin typeface="Calibri" panose="020F0502020204030204" pitchFamily="34" charset="0"/>
                <a:cs typeface="Calibri" panose="020F0502020204030204" pitchFamily="34" charset="0"/>
              </a:endParaRPr>
            </a:p>
            <a:p>
              <a:pPr marL="285764" indent="-285764">
                <a:buClr>
                  <a:srgbClr val="009999"/>
                </a:buClr>
                <a:buFont typeface="Wingdings" panose="05000000000000000000" pitchFamily="2" charset="2"/>
                <a:buChar char="ü"/>
              </a:pPr>
              <a:r>
                <a:rPr lang="he-IL" sz="1700" dirty="0">
                  <a:latin typeface="Calibri" panose="020F0502020204030204" pitchFamily="34" charset="0"/>
                  <a:cs typeface="Calibri" panose="020F0502020204030204" pitchFamily="34" charset="0"/>
                </a:rPr>
                <a:t>מידת ההתאמה והרלוונטיות של </a:t>
              </a:r>
              <a:r>
                <a:rPr lang="he-IL" sz="1700" dirty="0" smtClean="0">
                  <a:latin typeface="Calibri" panose="020F0502020204030204" pitchFamily="34" charset="0"/>
                  <a:cs typeface="Calibri" panose="020F0502020204030204" pitchFamily="34" charset="0"/>
                </a:rPr>
                <a:t>התוכנית/המענה </a:t>
              </a:r>
              <a:r>
                <a:rPr lang="he-IL" sz="1700" dirty="0">
                  <a:latin typeface="Calibri" panose="020F0502020204030204" pitchFamily="34" charset="0"/>
                  <a:cs typeface="Calibri" panose="020F0502020204030204" pitchFamily="34" charset="0"/>
                </a:rPr>
                <a:t>לתת הסל</a:t>
              </a:r>
            </a:p>
            <a:p>
              <a:pPr marL="285764" indent="-285764">
                <a:buClr>
                  <a:srgbClr val="009999"/>
                </a:buClr>
                <a:buFont typeface="Wingdings" panose="05000000000000000000" pitchFamily="2" charset="2"/>
                <a:buChar char="ü"/>
              </a:pPr>
              <a:r>
                <a:rPr lang="he-IL" sz="1700" dirty="0">
                  <a:latin typeface="Calibri" panose="020F0502020204030204" pitchFamily="34" charset="0"/>
                  <a:cs typeface="Calibri" panose="020F0502020204030204" pitchFamily="34" charset="0"/>
                </a:rPr>
                <a:t>מספר שנות הניסיון של המציע בהפעלת </a:t>
              </a:r>
              <a:r>
                <a:rPr lang="he-IL" sz="1700" dirty="0" smtClean="0">
                  <a:latin typeface="Calibri" panose="020F0502020204030204" pitchFamily="34" charset="0"/>
                  <a:cs typeface="Calibri" panose="020F0502020204030204" pitchFamily="34" charset="0"/>
                </a:rPr>
                <a:t>התוכנית/המענה</a:t>
              </a:r>
              <a:endParaRPr lang="he-IL" sz="1700" dirty="0">
                <a:latin typeface="Calibri" panose="020F0502020204030204" pitchFamily="34" charset="0"/>
                <a:cs typeface="Calibri" panose="020F0502020204030204" pitchFamily="34" charset="0"/>
              </a:endParaRPr>
            </a:p>
            <a:p>
              <a:pPr marL="285764" indent="-285764">
                <a:buClr>
                  <a:srgbClr val="009999"/>
                </a:buClr>
                <a:buFont typeface="Wingdings" panose="05000000000000000000" pitchFamily="2" charset="2"/>
                <a:buChar char="ü"/>
              </a:pPr>
              <a:r>
                <a:rPr lang="he-IL" sz="1700" dirty="0">
                  <a:latin typeface="Calibri" panose="020F0502020204030204" pitchFamily="34" charset="0"/>
                  <a:cs typeface="Calibri" panose="020F0502020204030204" pitchFamily="34" charset="0"/>
                </a:rPr>
                <a:t>שמות הממליצים כולל פרטי הקשר</a:t>
              </a:r>
            </a:p>
            <a:p>
              <a:pPr marL="285764" indent="-285764">
                <a:buClr>
                  <a:srgbClr val="009999"/>
                </a:buClr>
                <a:buFont typeface="Wingdings" panose="05000000000000000000" pitchFamily="2" charset="2"/>
                <a:buChar char="ü"/>
              </a:pPr>
              <a:r>
                <a:rPr lang="he-IL" sz="1700" dirty="0">
                  <a:latin typeface="Calibri" panose="020F0502020204030204" pitchFamily="34" charset="0"/>
                  <a:cs typeface="Calibri" panose="020F0502020204030204" pitchFamily="34" charset="0"/>
                </a:rPr>
                <a:t>סוג ההכשרה של מפתח התוכנית/המענה ו/או המפעילים בשטח, כמפורט בתת הסל הרלוונטי. חובה לצרף קובץ כנדרש</a:t>
              </a:r>
            </a:p>
            <a:p>
              <a:pPr marL="285764" indent="-285764">
                <a:buClr>
                  <a:srgbClr val="009999"/>
                </a:buClr>
                <a:buFont typeface="Wingdings" panose="05000000000000000000" pitchFamily="2" charset="2"/>
                <a:buChar char="ü"/>
              </a:pPr>
              <a:r>
                <a:rPr lang="he-IL" sz="1700" dirty="0" smtClean="0">
                  <a:latin typeface="Calibri" panose="020F0502020204030204" pitchFamily="34" charset="0"/>
                  <a:cs typeface="Calibri" panose="020F0502020204030204" pitchFamily="34" charset="0"/>
                </a:rPr>
                <a:t>התוכנית/המענה </a:t>
              </a:r>
              <a:r>
                <a:rPr lang="he-IL" sz="1700" dirty="0">
                  <a:latin typeface="Calibri" panose="020F0502020204030204" pitchFamily="34" charset="0"/>
                  <a:cs typeface="Calibri" panose="020F0502020204030204" pitchFamily="34" charset="0"/>
                </a:rPr>
                <a:t>בהלימה ליעדי משרד החינוך ולמטרות החינוך הממלכתי המפורטות בחוק (כן/לא)</a:t>
              </a:r>
            </a:p>
            <a:p>
              <a:pPr marL="285764" indent="-285764">
                <a:buClr>
                  <a:srgbClr val="009999"/>
                </a:buClr>
                <a:buFont typeface="Wingdings" panose="05000000000000000000" pitchFamily="2" charset="2"/>
                <a:buChar char="ü"/>
              </a:pPr>
              <a:r>
                <a:rPr lang="he-IL" sz="1700" dirty="0" smtClean="0">
                  <a:latin typeface="Calibri" panose="020F0502020204030204" pitchFamily="34" charset="0"/>
                  <a:cs typeface="Calibri" panose="020F0502020204030204" pitchFamily="34" charset="0"/>
                </a:rPr>
                <a:t>התוכנית/המענה </a:t>
              </a:r>
              <a:r>
                <a:rPr lang="he-IL" sz="1700" dirty="0">
                  <a:latin typeface="Calibri" panose="020F0502020204030204" pitchFamily="34" charset="0"/>
                  <a:cs typeface="Calibri" panose="020F0502020204030204" pitchFamily="34" charset="0"/>
                </a:rPr>
                <a:t>מתאימים מבחינת התכנים והייעוד לתלמידים או לאנשי צוות חינוכי (כן/לא)</a:t>
              </a:r>
            </a:p>
            <a:p>
              <a:pPr marL="285764" indent="-285764">
                <a:buClr>
                  <a:srgbClr val="009999"/>
                </a:buClr>
                <a:buFont typeface="Wingdings" panose="05000000000000000000" pitchFamily="2" charset="2"/>
                <a:buChar char="ü"/>
              </a:pPr>
              <a:r>
                <a:rPr lang="he-IL" sz="1700" dirty="0" smtClean="0">
                  <a:latin typeface="Calibri" panose="020F0502020204030204" pitchFamily="34" charset="0"/>
                  <a:cs typeface="Calibri" panose="020F0502020204030204" pitchFamily="34" charset="0"/>
                </a:rPr>
                <a:t>התוכנית/המענה </a:t>
              </a:r>
              <a:r>
                <a:rPr lang="he-IL" sz="1700" dirty="0">
                  <a:latin typeface="Calibri" panose="020F0502020204030204" pitchFamily="34" charset="0"/>
                  <a:cs typeface="Calibri" panose="020F0502020204030204" pitchFamily="34" charset="0"/>
                </a:rPr>
                <a:t>מותאמים לשכבות הגיל המוצעות, בהתאם למפורט במכרז (כן/לא)</a:t>
              </a:r>
            </a:p>
            <a:p>
              <a:pPr marL="285764" indent="-285764">
                <a:buClr>
                  <a:srgbClr val="009999"/>
                </a:buClr>
                <a:buFont typeface="Wingdings" panose="05000000000000000000" pitchFamily="2" charset="2"/>
                <a:buChar char="ü"/>
              </a:pPr>
              <a:r>
                <a:rPr lang="he-IL" sz="1700" dirty="0" smtClean="0">
                  <a:latin typeface="Calibri" panose="020F0502020204030204" pitchFamily="34" charset="0"/>
                  <a:cs typeface="Calibri" panose="020F0502020204030204" pitchFamily="34" charset="0"/>
                </a:rPr>
                <a:t>התוכנית/המענה </a:t>
              </a:r>
              <a:r>
                <a:rPr lang="he-IL" sz="1700" dirty="0">
                  <a:latin typeface="Calibri" panose="020F0502020204030204" pitchFamily="34" charset="0"/>
                  <a:cs typeface="Calibri" panose="020F0502020204030204" pitchFamily="34" charset="0"/>
                </a:rPr>
                <a:t>מונגשים על פי הנדרש בחוק (כן/לא)</a:t>
              </a:r>
            </a:p>
            <a:p>
              <a:pPr marL="285764" indent="-285764">
                <a:buClr>
                  <a:srgbClr val="009999"/>
                </a:buClr>
                <a:buFont typeface="Wingdings" panose="05000000000000000000" pitchFamily="2" charset="2"/>
                <a:buChar char="ü"/>
              </a:pPr>
              <a:r>
                <a:rPr lang="he-IL" sz="1700" dirty="0" smtClean="0">
                  <a:latin typeface="Calibri" panose="020F0502020204030204" pitchFamily="34" charset="0"/>
                  <a:cs typeface="Calibri" panose="020F0502020204030204" pitchFamily="34" charset="0"/>
                </a:rPr>
                <a:t>התוכנית/המענה </a:t>
              </a:r>
              <a:r>
                <a:rPr lang="he-IL" sz="1700" dirty="0">
                  <a:latin typeface="Calibri" panose="020F0502020204030204" pitchFamily="34" charset="0"/>
                  <a:cs typeface="Calibri" panose="020F0502020204030204" pitchFamily="34" charset="0"/>
                </a:rPr>
                <a:t>פועלים בהתאם לתקני הבטיחות העדכניים הנדרשים לפעילות המוצעת (כן/לא)</a:t>
              </a:r>
            </a:p>
            <a:p>
              <a:pPr marL="285764" indent="-285764">
                <a:buClr>
                  <a:srgbClr val="009999"/>
                </a:buClr>
                <a:buFont typeface="Wingdings" panose="05000000000000000000" pitchFamily="2" charset="2"/>
                <a:buChar char="ü"/>
              </a:pPr>
              <a:r>
                <a:rPr lang="he-IL" sz="1700" dirty="0">
                  <a:latin typeface="Calibri" panose="020F0502020204030204" pitchFamily="34" charset="0"/>
                  <a:cs typeface="Calibri" panose="020F0502020204030204" pitchFamily="34" charset="0"/>
                </a:rPr>
                <a:t>בפרסומי </a:t>
              </a:r>
              <a:r>
                <a:rPr lang="he-IL" sz="1700" dirty="0" smtClean="0">
                  <a:latin typeface="Calibri" panose="020F0502020204030204" pitchFamily="34" charset="0"/>
                  <a:cs typeface="Calibri" panose="020F0502020204030204" pitchFamily="34" charset="0"/>
                </a:rPr>
                <a:t>התוכנית/המענה </a:t>
              </a:r>
              <a:r>
                <a:rPr lang="he-IL" sz="1700" dirty="0">
                  <a:latin typeface="Calibri" panose="020F0502020204030204" pitchFamily="34" charset="0"/>
                  <a:cs typeface="Calibri" panose="020F0502020204030204" pitchFamily="34" charset="0"/>
                </a:rPr>
                <a:t>ובחומרי </a:t>
              </a:r>
              <a:r>
                <a:rPr lang="he-IL" sz="1700" dirty="0" smtClean="0">
                  <a:latin typeface="Calibri" panose="020F0502020204030204" pitchFamily="34" charset="0"/>
                  <a:cs typeface="Calibri" panose="020F0502020204030204" pitchFamily="34" charset="0"/>
                </a:rPr>
                <a:t>התוכנית/המענה </a:t>
              </a:r>
              <a:r>
                <a:rPr lang="he-IL" sz="1700" dirty="0">
                  <a:latin typeface="Calibri" panose="020F0502020204030204" pitchFamily="34" charset="0"/>
                  <a:cs typeface="Calibri" panose="020F0502020204030204" pitchFamily="34" charset="0"/>
                </a:rPr>
                <a:t>לא מתבצעת פעילות מסחרית או פרסומת מסחרית (כהגדרתה במסמכי המאגר) מכל סוג שהוא או מתן וקבלת חסות לכל גורם שהוא</a:t>
              </a:r>
            </a:p>
            <a:p>
              <a:pPr marL="285764" indent="-285764">
                <a:buClr>
                  <a:srgbClr val="009999"/>
                </a:buClr>
                <a:buFont typeface="Wingdings" panose="05000000000000000000" pitchFamily="2" charset="2"/>
                <a:buChar char="ü"/>
              </a:pPr>
              <a:r>
                <a:rPr lang="he-IL" sz="1700" dirty="0" smtClean="0">
                  <a:latin typeface="Calibri" panose="020F0502020204030204" pitchFamily="34" charset="0"/>
                  <a:cs typeface="Calibri" panose="020F0502020204030204" pitchFamily="34" charset="0"/>
                </a:rPr>
                <a:t>התוכנית/המענה </a:t>
              </a:r>
              <a:r>
                <a:rPr lang="he-IL" sz="1700" dirty="0">
                  <a:latin typeface="Calibri" panose="020F0502020204030204" pitchFamily="34" charset="0"/>
                  <a:cs typeface="Calibri" panose="020F0502020204030204" pitchFamily="34" charset="0"/>
                </a:rPr>
                <a:t>יועברו רק בשפת ההוראה בבית הספר (כגון: ערבית/ערבית)</a:t>
              </a:r>
            </a:p>
            <a:p>
              <a:pPr marL="285764" indent="-285764">
                <a:buClr>
                  <a:srgbClr val="009999"/>
                </a:buClr>
                <a:buFont typeface="Wingdings" panose="05000000000000000000" pitchFamily="2" charset="2"/>
                <a:buChar char="ü"/>
              </a:pPr>
              <a:r>
                <a:rPr lang="he-IL" sz="1700" dirty="0">
                  <a:latin typeface="Calibri" panose="020F0502020204030204" pitchFamily="34" charset="0"/>
                  <a:cs typeface="Calibri" panose="020F0502020204030204" pitchFamily="34" charset="0"/>
                </a:rPr>
                <a:t>מטרות </a:t>
              </a:r>
              <a:r>
                <a:rPr lang="he-IL" sz="1700" dirty="0" smtClean="0">
                  <a:latin typeface="Calibri" panose="020F0502020204030204" pitchFamily="34" charset="0"/>
                  <a:cs typeface="Calibri" panose="020F0502020204030204" pitchFamily="34" charset="0"/>
                </a:rPr>
                <a:t>התוכנית/המענה</a:t>
              </a:r>
              <a:endParaRPr lang="he-IL" sz="1700" dirty="0">
                <a:latin typeface="Calibri" panose="020F0502020204030204" pitchFamily="34" charset="0"/>
                <a:cs typeface="Calibri" panose="020F0502020204030204" pitchFamily="34" charset="0"/>
              </a:endParaRPr>
            </a:p>
            <a:p>
              <a:pPr marL="285764" indent="-285764">
                <a:buClr>
                  <a:srgbClr val="009999"/>
                </a:buClr>
                <a:buFont typeface="Wingdings" panose="05000000000000000000" pitchFamily="2" charset="2"/>
                <a:buChar char="ü"/>
              </a:pPr>
              <a:r>
                <a:rPr lang="he-IL" sz="1700" dirty="0">
                  <a:latin typeface="Calibri" panose="020F0502020204030204" pitchFamily="34" charset="0"/>
                  <a:cs typeface="Calibri" panose="020F0502020204030204" pitchFamily="34" charset="0"/>
                </a:rPr>
                <a:t>ההתאמה בין ההכשרה למומחיות הנדרשת להפעלת </a:t>
              </a:r>
              <a:r>
                <a:rPr lang="he-IL" sz="1700" dirty="0" smtClean="0">
                  <a:latin typeface="Calibri" panose="020F0502020204030204" pitchFamily="34" charset="0"/>
                  <a:cs typeface="Calibri" panose="020F0502020204030204" pitchFamily="34" charset="0"/>
                </a:rPr>
                <a:t>התוכנית/המענה</a:t>
              </a:r>
              <a:endParaRPr lang="he-IL" sz="1700" dirty="0">
                <a:latin typeface="Calibri" panose="020F0502020204030204" pitchFamily="34" charset="0"/>
                <a:cs typeface="Calibri" panose="020F0502020204030204" pitchFamily="34" charset="0"/>
              </a:endParaRPr>
            </a:p>
            <a:p>
              <a:pPr marL="285764" indent="-285764">
                <a:buClr>
                  <a:srgbClr val="009999"/>
                </a:buClr>
                <a:buFont typeface="Wingdings" panose="05000000000000000000" pitchFamily="2" charset="2"/>
                <a:buChar char="ü"/>
              </a:pPr>
              <a:r>
                <a:rPr lang="he-IL" sz="1700" dirty="0">
                  <a:latin typeface="Calibri" panose="020F0502020204030204" pitchFamily="34" charset="0"/>
                  <a:cs typeface="Calibri" panose="020F0502020204030204" pitchFamily="34" charset="0"/>
                </a:rPr>
                <a:t>העקרונות המנחים, שיטות העבודה והמומחיות העומדים בבסיס </a:t>
              </a:r>
              <a:r>
                <a:rPr lang="he-IL" sz="1700" dirty="0" smtClean="0">
                  <a:latin typeface="Calibri" panose="020F0502020204030204" pitchFamily="34" charset="0"/>
                  <a:cs typeface="Calibri" panose="020F0502020204030204" pitchFamily="34" charset="0"/>
                </a:rPr>
                <a:t>התוכנית/המענה </a:t>
              </a:r>
              <a:r>
                <a:rPr lang="he-IL" sz="1700" dirty="0">
                  <a:latin typeface="Calibri" panose="020F0502020204030204" pitchFamily="34" charset="0"/>
                  <a:cs typeface="Calibri" panose="020F0502020204030204" pitchFamily="34" charset="0"/>
                </a:rPr>
                <a:t>המוצעים</a:t>
              </a:r>
            </a:p>
            <a:p>
              <a:pPr marL="285764" indent="-285764">
                <a:buClr>
                  <a:srgbClr val="009999"/>
                </a:buClr>
                <a:buFont typeface="Wingdings" panose="05000000000000000000" pitchFamily="2" charset="2"/>
                <a:buChar char="ü"/>
              </a:pPr>
              <a:r>
                <a:rPr lang="he-IL" sz="1700" dirty="0">
                  <a:latin typeface="Calibri" panose="020F0502020204030204" pitchFamily="34" charset="0"/>
                  <a:cs typeface="Calibri" panose="020F0502020204030204" pitchFamily="34" charset="0"/>
                </a:rPr>
                <a:t>מדדי תוצאה </a:t>
              </a:r>
              <a:r>
                <a:rPr lang="he-IL" sz="1700" dirty="0" smtClean="0">
                  <a:latin typeface="Calibri" panose="020F0502020204030204" pitchFamily="34" charset="0"/>
                  <a:cs typeface="Calibri" panose="020F0502020204030204" pitchFamily="34" charset="0"/>
                </a:rPr>
                <a:t>לתוכנית/מענה </a:t>
              </a:r>
              <a:r>
                <a:rPr lang="he-IL" sz="1700" dirty="0">
                  <a:latin typeface="Calibri" panose="020F0502020204030204" pitchFamily="34" charset="0"/>
                  <a:cs typeface="Calibri" panose="020F0502020204030204" pitchFamily="34" charset="0"/>
                </a:rPr>
                <a:t>והקשר בינם לבין מטרות </a:t>
              </a:r>
              <a:r>
                <a:rPr lang="he-IL" sz="1700" dirty="0" smtClean="0">
                  <a:latin typeface="Calibri" panose="020F0502020204030204" pitchFamily="34" charset="0"/>
                  <a:cs typeface="Calibri" panose="020F0502020204030204" pitchFamily="34" charset="0"/>
                </a:rPr>
                <a:t>התוכנית/המענה</a:t>
              </a:r>
              <a:endParaRPr lang="he-IL" sz="1700" dirty="0">
                <a:latin typeface="Calibri" panose="020F0502020204030204" pitchFamily="34" charset="0"/>
                <a:cs typeface="Calibri" panose="020F0502020204030204" pitchFamily="34" charset="0"/>
              </a:endParaRPr>
            </a:p>
            <a:p>
              <a:pPr marL="285764" indent="-285764">
                <a:buClr>
                  <a:srgbClr val="009999"/>
                </a:buClr>
                <a:buFont typeface="Wingdings" panose="05000000000000000000" pitchFamily="2" charset="2"/>
                <a:buChar char="ü"/>
              </a:pPr>
              <a:r>
                <a:rPr lang="he-IL" sz="1700" dirty="0">
                  <a:latin typeface="Calibri" panose="020F0502020204030204" pitchFamily="34" charset="0"/>
                  <a:cs typeface="Calibri" panose="020F0502020204030204" pitchFamily="34" charset="0"/>
                </a:rPr>
                <a:t>התייחסות לאחד או יותר מהסעיפים הנוספים הרלוונטיים לתת סל זה (הסעיפים הרלוונטיים בכל תת סל מודגשים בצהוב במסמך המצורף)</a:t>
              </a:r>
            </a:p>
            <a:p>
              <a:pPr marL="285764" indent="-285764">
                <a:buClr>
                  <a:srgbClr val="009999"/>
                </a:buClr>
                <a:buFont typeface="Wingdings" panose="05000000000000000000" pitchFamily="2" charset="2"/>
                <a:buChar char="ü"/>
              </a:pPr>
              <a:r>
                <a:rPr lang="he-IL" sz="1700" dirty="0">
                  <a:latin typeface="Calibri" panose="020F0502020204030204" pitchFamily="34" charset="0"/>
                  <a:cs typeface="Calibri" panose="020F0502020204030204" pitchFamily="34" charset="0"/>
                </a:rPr>
                <a:t>יש לקרוא את המסמך המצורף בנושא ביטוח. במידה והתשובה לאחד או יותר מן הסעיפים המופיעים במסמך היא "כן", סמן בהתאם ופרט בהרחבה. במידה וסומן "כן", הבקשה </a:t>
              </a:r>
              <a:r>
                <a:rPr lang="he-IL" sz="1700" dirty="0" smtClean="0">
                  <a:latin typeface="Calibri" panose="020F0502020204030204" pitchFamily="34" charset="0"/>
                  <a:cs typeface="Calibri" panose="020F0502020204030204" pitchFamily="34" charset="0"/>
                </a:rPr>
                <a:t>תועבר להמשך </a:t>
              </a:r>
              <a:r>
                <a:rPr lang="he-IL" sz="1700" dirty="0">
                  <a:latin typeface="Calibri" panose="020F0502020204030204" pitchFamily="34" charset="0"/>
                  <a:cs typeface="Calibri" panose="020F0502020204030204" pitchFamily="34" charset="0"/>
                </a:rPr>
                <a:t>טיפול מול חברת הביטוח</a:t>
              </a:r>
            </a:p>
          </p:txBody>
        </p:sp>
      </p:grpSp>
    </p:spTree>
    <p:extLst>
      <p:ext uri="{BB962C8B-B14F-4D97-AF65-F5344CB8AC3E}">
        <p14:creationId xmlns:p14="http://schemas.microsoft.com/office/powerpoint/2010/main" val="7553612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a:t>
            </a:r>
            <a:r>
              <a:rPr lang="he-IL" sz="2000" dirty="0" smtClean="0">
                <a:solidFill>
                  <a:schemeClr val="bg1"/>
                </a:solidFill>
                <a:latin typeface="Calibri" panose="020F0502020204030204" pitchFamily="34" charset="0"/>
                <a:cs typeface="Calibri" panose="020F0502020204030204" pitchFamily="34" charset="0"/>
              </a:rPr>
              <a:t>רישום)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הוספת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שיוך </a:t>
            </a:r>
            <a:r>
              <a:rPr lang="he-IL" sz="2000" b="1" dirty="0" smtClean="0">
                <a:solidFill>
                  <a:schemeClr val="bg1"/>
                </a:solidFill>
                <a:latin typeface="Calibri" panose="020F0502020204030204" pitchFamily="34" charset="0"/>
                <a:cs typeface="Calibri" panose="020F0502020204030204" pitchFamily="34" charset="0"/>
              </a:rPr>
              <a:t>מענה/</a:t>
            </a:r>
            <a:r>
              <a:rPr lang="he-IL" sz="2000" b="1" dirty="0" err="1" smtClean="0">
                <a:solidFill>
                  <a:schemeClr val="bg1"/>
                </a:solidFill>
                <a:latin typeface="Calibri" panose="020F0502020204030204" pitchFamily="34" charset="0"/>
                <a:cs typeface="Calibri" panose="020F0502020204030204" pitchFamily="34" charset="0"/>
              </a:rPr>
              <a:t>תוכנית</a:t>
            </a:r>
            <a:r>
              <a:rPr lang="he-IL" sz="2000" b="1" dirty="0" smtClean="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לתת סל </a:t>
            </a:r>
            <a:r>
              <a:rPr lang="he-IL" sz="2000" dirty="0">
                <a:solidFill>
                  <a:schemeClr val="bg1"/>
                </a:solidFill>
                <a:latin typeface="Calibri" panose="020F0502020204030204" pitchFamily="34" charset="0"/>
                <a:cs typeface="Calibri" panose="020F0502020204030204" pitchFamily="34" charset="0"/>
              </a:rPr>
              <a:t>+ מילוי טופס </a:t>
            </a:r>
            <a:r>
              <a:rPr lang="he-IL" sz="2000" dirty="0" err="1">
                <a:solidFill>
                  <a:schemeClr val="bg1"/>
                </a:solidFill>
                <a:latin typeface="Calibri" panose="020F0502020204030204" pitchFamily="34" charset="0"/>
                <a:cs typeface="Calibri" panose="020F0502020204030204" pitchFamily="34" charset="0"/>
              </a:rPr>
              <a:t>מינהלי</a:t>
            </a:r>
            <a:endParaRPr lang="he-IL" sz="2000"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6769908" y="9062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3</a:t>
            </a:r>
          </a:p>
        </p:txBody>
      </p:sp>
      <p:grpSp>
        <p:nvGrpSpPr>
          <p:cNvPr id="16" name="קבוצה 15"/>
          <p:cNvGrpSpPr/>
          <p:nvPr/>
        </p:nvGrpSpPr>
        <p:grpSpPr>
          <a:xfrm>
            <a:off x="0" y="617857"/>
            <a:ext cx="12192000" cy="6240142"/>
            <a:chOff x="-8524875" y="943195"/>
            <a:chExt cx="21103700" cy="5690307"/>
          </a:xfrm>
        </p:grpSpPr>
        <p:sp>
          <p:nvSpPr>
            <p:cNvPr id="18" name="מלבן 17"/>
            <p:cNvSpPr/>
            <p:nvPr/>
          </p:nvSpPr>
          <p:spPr>
            <a:xfrm>
              <a:off x="-8524875" y="943195"/>
              <a:ext cx="21103700" cy="5690307"/>
            </a:xfrm>
            <a:prstGeom prst="rect">
              <a:avLst/>
            </a:prstGeom>
            <a:solidFill>
              <a:schemeClr val="bg1">
                <a:lumMod val="95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sp>
          <p:nvSpPr>
            <p:cNvPr id="19" name="מלבן 18"/>
            <p:cNvSpPr/>
            <p:nvPr/>
          </p:nvSpPr>
          <p:spPr>
            <a:xfrm>
              <a:off x="6180965" y="1171306"/>
              <a:ext cx="5965640" cy="336906"/>
            </a:xfrm>
            <a:prstGeom prst="rect">
              <a:avLst/>
            </a:prstGeom>
          </p:spPr>
          <p:txBody>
            <a:bodyPr wrap="square">
              <a:spAutoFit/>
            </a:bodyPr>
            <a:lstStyle/>
            <a:p>
              <a:r>
                <a:rPr lang="he-IL" sz="1801" b="1" dirty="0">
                  <a:latin typeface="Calibri" panose="020F0502020204030204" pitchFamily="34" charset="0"/>
                  <a:cs typeface="Calibri" panose="020F0502020204030204" pitchFamily="34" charset="0"/>
                </a:rPr>
                <a:t>רשימת הסעיפים כפי שיופיעו במערכת</a:t>
              </a:r>
            </a:p>
          </p:txBody>
        </p:sp>
      </p:grpSp>
      <p:pic>
        <p:nvPicPr>
          <p:cNvPr id="8" name="תמונה 7"/>
          <p:cNvPicPr>
            <a:picLocks noChangeAspect="1"/>
          </p:cNvPicPr>
          <p:nvPr/>
        </p:nvPicPr>
        <p:blipFill rotWithShape="1">
          <a:blip r:embed="rId2"/>
          <a:srcRect r="1832"/>
          <a:stretch/>
        </p:blipFill>
        <p:spPr>
          <a:xfrm>
            <a:off x="2239236" y="671590"/>
            <a:ext cx="4287298" cy="607847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47735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a:t>
            </a:r>
            <a:r>
              <a:rPr lang="he-IL" sz="2000" dirty="0" smtClean="0">
                <a:solidFill>
                  <a:schemeClr val="bg1"/>
                </a:solidFill>
                <a:latin typeface="Calibri" panose="020F0502020204030204" pitchFamily="34" charset="0"/>
                <a:cs typeface="Calibri" panose="020F0502020204030204" pitchFamily="34" charset="0"/>
              </a:rPr>
              <a:t>רישום)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הוספת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שיוך </a:t>
            </a:r>
            <a:r>
              <a:rPr lang="he-IL" sz="2000" b="1" dirty="0" smtClean="0">
                <a:solidFill>
                  <a:schemeClr val="bg1"/>
                </a:solidFill>
                <a:latin typeface="Calibri" panose="020F0502020204030204" pitchFamily="34" charset="0"/>
                <a:cs typeface="Calibri" panose="020F0502020204030204" pitchFamily="34" charset="0"/>
              </a:rPr>
              <a:t>מענה/</a:t>
            </a:r>
            <a:r>
              <a:rPr lang="he-IL" sz="2000" b="1" dirty="0" err="1" smtClean="0">
                <a:solidFill>
                  <a:schemeClr val="bg1"/>
                </a:solidFill>
                <a:latin typeface="Calibri" panose="020F0502020204030204" pitchFamily="34" charset="0"/>
                <a:cs typeface="Calibri" panose="020F0502020204030204" pitchFamily="34" charset="0"/>
              </a:rPr>
              <a:t>תוכנית</a:t>
            </a:r>
            <a:r>
              <a:rPr lang="he-IL" sz="2000" b="1" dirty="0" smtClean="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לתת סל </a:t>
            </a:r>
            <a:r>
              <a:rPr lang="he-IL" sz="2000" dirty="0">
                <a:solidFill>
                  <a:schemeClr val="bg1"/>
                </a:solidFill>
                <a:latin typeface="Calibri" panose="020F0502020204030204" pitchFamily="34" charset="0"/>
                <a:cs typeface="Calibri" panose="020F0502020204030204" pitchFamily="34" charset="0"/>
              </a:rPr>
              <a:t>+ מילוי טופס </a:t>
            </a:r>
            <a:r>
              <a:rPr lang="he-IL" sz="2000" dirty="0" err="1">
                <a:solidFill>
                  <a:schemeClr val="bg1"/>
                </a:solidFill>
                <a:latin typeface="Calibri" panose="020F0502020204030204" pitchFamily="34" charset="0"/>
                <a:cs typeface="Calibri" panose="020F0502020204030204" pitchFamily="34" charset="0"/>
              </a:rPr>
              <a:t>מינהלי</a:t>
            </a:r>
            <a:endParaRPr lang="he-IL" sz="2000"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6769908" y="9062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3</a:t>
            </a:r>
          </a:p>
        </p:txBody>
      </p:sp>
      <p:grpSp>
        <p:nvGrpSpPr>
          <p:cNvPr id="16" name="קבוצה 15"/>
          <p:cNvGrpSpPr/>
          <p:nvPr/>
        </p:nvGrpSpPr>
        <p:grpSpPr>
          <a:xfrm>
            <a:off x="6247818" y="2711260"/>
            <a:ext cx="5288279" cy="3771264"/>
            <a:chOff x="3899929" y="943196"/>
            <a:chExt cx="8678896" cy="3438968"/>
          </a:xfrm>
        </p:grpSpPr>
        <p:sp>
          <p:nvSpPr>
            <p:cNvPr id="18" name="מלבן 17"/>
            <p:cNvSpPr/>
            <p:nvPr/>
          </p:nvSpPr>
          <p:spPr>
            <a:xfrm>
              <a:off x="3899929" y="943196"/>
              <a:ext cx="8678896" cy="3438968"/>
            </a:xfrm>
            <a:prstGeom prst="rect">
              <a:avLst/>
            </a:prstGeom>
            <a:solidFill>
              <a:schemeClr val="bg1">
                <a:lumMod val="95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sp>
          <p:nvSpPr>
            <p:cNvPr id="19" name="מלבן 18"/>
            <p:cNvSpPr/>
            <p:nvPr/>
          </p:nvSpPr>
          <p:spPr>
            <a:xfrm>
              <a:off x="4157128" y="1166172"/>
              <a:ext cx="8226889" cy="3116703"/>
            </a:xfrm>
            <a:prstGeom prst="rect">
              <a:avLst/>
            </a:prstGeom>
          </p:spPr>
          <p:txBody>
            <a:bodyPr wrap="square">
              <a:spAutoFit/>
            </a:bodyPr>
            <a:lstStyle/>
            <a:p>
              <a:r>
                <a:rPr lang="he-IL" sz="1801" b="1" dirty="0">
                  <a:latin typeface="Calibri" panose="020F0502020204030204" pitchFamily="34" charset="0"/>
                  <a:cs typeface="Calibri" panose="020F0502020204030204" pitchFamily="34" charset="0"/>
                </a:rPr>
                <a:t>דגשים במילוי פרטי ההצעה</a:t>
              </a:r>
            </a:p>
            <a:p>
              <a:pPr marL="0" lvl="1" indent="-285764">
                <a:buClr>
                  <a:srgbClr val="009999"/>
                </a:buClr>
                <a:buFont typeface="Wingdings" panose="05000000000000000000" pitchFamily="2" charset="2"/>
                <a:buChar char="ü"/>
              </a:pPr>
              <a:r>
                <a:rPr lang="he-IL" sz="1801" dirty="0">
                  <a:latin typeface="Calibri" panose="020F0502020204030204" pitchFamily="34" charset="0"/>
                  <a:cs typeface="Calibri" panose="020F0502020204030204" pitchFamily="34" charset="0"/>
                </a:rPr>
                <a:t>יש להקפיד על מילוי כל שדות החובה ולהעלות מסמכים </a:t>
              </a:r>
              <a:endParaRPr lang="he-IL" sz="1801" dirty="0" smtClean="0">
                <a:latin typeface="Calibri" panose="020F0502020204030204" pitchFamily="34" charset="0"/>
                <a:cs typeface="Calibri" panose="020F0502020204030204" pitchFamily="34" charset="0"/>
              </a:endParaRPr>
            </a:p>
            <a:p>
              <a:pPr marL="0" lvl="1">
                <a:buClr>
                  <a:srgbClr val="009999"/>
                </a:buClr>
              </a:pPr>
              <a:r>
                <a:rPr lang="he-IL" sz="1801" dirty="0">
                  <a:latin typeface="Calibri" panose="020F0502020204030204" pitchFamily="34" charset="0"/>
                  <a:cs typeface="Calibri" panose="020F0502020204030204" pitchFamily="34" charset="0"/>
                </a:rPr>
                <a:t> </a:t>
              </a:r>
              <a:r>
                <a:rPr lang="he-IL" sz="1801" dirty="0" smtClean="0">
                  <a:latin typeface="Calibri" panose="020F0502020204030204" pitchFamily="34" charset="0"/>
                  <a:cs typeface="Calibri" panose="020F0502020204030204" pitchFamily="34" charset="0"/>
                </a:rPr>
                <a:t>    רלוונטיים.</a:t>
              </a:r>
              <a:endParaRPr lang="he-IL" sz="1801" dirty="0">
                <a:latin typeface="Calibri" panose="020F0502020204030204" pitchFamily="34" charset="0"/>
                <a:cs typeface="Calibri" panose="020F0502020204030204" pitchFamily="34" charset="0"/>
              </a:endParaRPr>
            </a:p>
            <a:p>
              <a:pPr marL="0" lvl="1" indent="-285764">
                <a:buClr>
                  <a:srgbClr val="009999"/>
                </a:buClr>
                <a:buFont typeface="Wingdings" panose="05000000000000000000" pitchFamily="2" charset="2"/>
                <a:buChar char="ü"/>
              </a:pPr>
              <a:r>
                <a:rPr lang="he-IL" sz="1801" dirty="0">
                  <a:latin typeface="Calibri" panose="020F0502020204030204" pitchFamily="34" charset="0"/>
                  <a:cs typeface="Calibri" panose="020F0502020204030204" pitchFamily="34" charset="0"/>
                </a:rPr>
                <a:t>לאחר שליחת ההצעה לבדיקה לא יתאפשרו שינויים </a:t>
              </a:r>
              <a:r>
                <a:rPr lang="he-IL" sz="1801" dirty="0" smtClean="0">
                  <a:latin typeface="Calibri" panose="020F0502020204030204" pitchFamily="34" charset="0"/>
                  <a:cs typeface="Calibri" panose="020F0502020204030204" pitchFamily="34" charset="0"/>
                </a:rPr>
                <a:t>  </a:t>
              </a:r>
            </a:p>
            <a:p>
              <a:pPr marL="0" lvl="1">
                <a:buClr>
                  <a:srgbClr val="009999"/>
                </a:buClr>
              </a:pPr>
              <a:r>
                <a:rPr lang="he-IL" sz="1801" dirty="0">
                  <a:latin typeface="Calibri" panose="020F0502020204030204" pitchFamily="34" charset="0"/>
                  <a:cs typeface="Calibri" panose="020F0502020204030204" pitchFamily="34" charset="0"/>
                </a:rPr>
                <a:t> </a:t>
              </a:r>
              <a:r>
                <a:rPr lang="he-IL" sz="1801" dirty="0" smtClean="0">
                  <a:latin typeface="Calibri" panose="020F0502020204030204" pitchFamily="34" charset="0"/>
                  <a:cs typeface="Calibri" panose="020F0502020204030204" pitchFamily="34" charset="0"/>
                </a:rPr>
                <a:t>    בהצעה.</a:t>
              </a:r>
              <a:endParaRPr lang="he-IL" sz="1801" dirty="0">
                <a:latin typeface="Calibri" panose="020F0502020204030204" pitchFamily="34" charset="0"/>
                <a:cs typeface="Calibri" panose="020F0502020204030204" pitchFamily="34" charset="0"/>
              </a:endParaRPr>
            </a:p>
            <a:p>
              <a:pPr marL="0" lvl="1" indent="-285764">
                <a:buClr>
                  <a:srgbClr val="009999"/>
                </a:buClr>
                <a:buFont typeface="Wingdings" panose="05000000000000000000" pitchFamily="2" charset="2"/>
                <a:buChar char="ü"/>
              </a:pPr>
              <a:r>
                <a:rPr lang="he-IL" sz="1801" dirty="0">
                  <a:latin typeface="Calibri" panose="020F0502020204030204" pitchFamily="34" charset="0"/>
                  <a:cs typeface="Calibri" panose="020F0502020204030204" pitchFamily="34" charset="0"/>
                </a:rPr>
                <a:t>מטעמי אבטחת מידע וכדי למנוע איבוד מידע שנשמר, </a:t>
              </a:r>
              <a:endParaRPr lang="he-IL" sz="1801" dirty="0" smtClean="0">
                <a:latin typeface="Calibri" panose="020F0502020204030204" pitchFamily="34" charset="0"/>
                <a:cs typeface="Calibri" panose="020F0502020204030204" pitchFamily="34" charset="0"/>
              </a:endParaRPr>
            </a:p>
            <a:p>
              <a:pPr marL="0" lvl="1">
                <a:buClr>
                  <a:srgbClr val="009999"/>
                </a:buClr>
              </a:pPr>
              <a:r>
                <a:rPr lang="he-IL" sz="1801" dirty="0">
                  <a:latin typeface="Calibri" panose="020F0502020204030204" pitchFamily="34" charset="0"/>
                  <a:cs typeface="Calibri" panose="020F0502020204030204" pitchFamily="34" charset="0"/>
                </a:rPr>
                <a:t> </a:t>
              </a:r>
              <a:r>
                <a:rPr lang="he-IL" sz="1801" dirty="0" smtClean="0">
                  <a:latin typeface="Calibri" panose="020F0502020204030204" pitchFamily="34" charset="0"/>
                  <a:cs typeface="Calibri" panose="020F0502020204030204" pitchFamily="34" charset="0"/>
                </a:rPr>
                <a:t>    מומלץ </a:t>
              </a:r>
              <a:r>
                <a:rPr lang="he-IL" sz="1801" dirty="0">
                  <a:latin typeface="Calibri" panose="020F0502020204030204" pitchFamily="34" charset="0"/>
                  <a:cs typeface="Calibri" panose="020F0502020204030204" pitchFamily="34" charset="0"/>
                </a:rPr>
                <a:t>להכין </a:t>
              </a:r>
              <a:r>
                <a:rPr lang="he-IL" sz="1801" dirty="0" smtClean="0">
                  <a:latin typeface="Calibri" panose="020F0502020204030204" pitchFamily="34" charset="0"/>
                  <a:cs typeface="Calibri" panose="020F0502020204030204" pitchFamily="34" charset="0"/>
                </a:rPr>
                <a:t>מראש את </a:t>
              </a:r>
              <a:r>
                <a:rPr lang="he-IL" sz="1801" dirty="0">
                  <a:latin typeface="Calibri" panose="020F0502020204030204" pitchFamily="34" charset="0"/>
                  <a:cs typeface="Calibri" panose="020F0502020204030204" pitchFamily="34" charset="0"/>
                </a:rPr>
                <a:t>הנתונים והמסמכים </a:t>
              </a:r>
              <a:r>
                <a:rPr lang="he-IL" sz="1801" dirty="0" smtClean="0">
                  <a:latin typeface="Calibri" panose="020F0502020204030204" pitchFamily="34" charset="0"/>
                  <a:cs typeface="Calibri" panose="020F0502020204030204" pitchFamily="34" charset="0"/>
                </a:rPr>
                <a:t>הנדרשים,  </a:t>
              </a:r>
            </a:p>
            <a:p>
              <a:pPr marL="0" lvl="1">
                <a:buClr>
                  <a:srgbClr val="009999"/>
                </a:buClr>
              </a:pPr>
              <a:r>
                <a:rPr lang="he-IL" sz="1801" dirty="0" smtClean="0">
                  <a:latin typeface="Calibri" panose="020F0502020204030204" pitchFamily="34" charset="0"/>
                  <a:cs typeface="Calibri" panose="020F0502020204030204" pitchFamily="34" charset="0"/>
                </a:rPr>
                <a:t>     ולבצע </a:t>
              </a:r>
              <a:r>
                <a:rPr lang="he-IL" sz="1801" dirty="0">
                  <a:latin typeface="Calibri" panose="020F0502020204030204" pitchFamily="34" charset="0"/>
                  <a:cs typeface="Calibri" panose="020F0502020204030204" pitchFamily="34" charset="0"/>
                </a:rPr>
                <a:t>שמירה אחת לכל כמה פעולות</a:t>
              </a:r>
            </a:p>
            <a:p>
              <a:pPr marL="0" lvl="1" indent="-285764">
                <a:buClr>
                  <a:srgbClr val="009999"/>
                </a:buClr>
                <a:buFont typeface="Wingdings" panose="05000000000000000000" pitchFamily="2" charset="2"/>
                <a:buChar char="ü"/>
              </a:pPr>
              <a:r>
                <a:rPr lang="he-IL" sz="1801" dirty="0" err="1" smtClean="0">
                  <a:latin typeface="Calibri" panose="020F0502020204030204" pitchFamily="34" charset="0"/>
                  <a:cs typeface="Calibri" panose="020F0502020204030204" pitchFamily="34" charset="0"/>
                </a:rPr>
                <a:t>תוכנית</a:t>
              </a:r>
              <a:r>
                <a:rPr lang="he-IL" sz="1801" dirty="0" smtClean="0">
                  <a:latin typeface="Calibri" panose="020F0502020204030204" pitchFamily="34" charset="0"/>
                  <a:cs typeface="Calibri" panose="020F0502020204030204" pitchFamily="34" charset="0"/>
                </a:rPr>
                <a:t>/מענה שישיבו "כן" בסעיף הביטוח </a:t>
              </a:r>
            </a:p>
            <a:p>
              <a:pPr marL="0" lvl="1">
                <a:buClr>
                  <a:srgbClr val="009999"/>
                </a:buClr>
              </a:pPr>
              <a:r>
                <a:rPr lang="he-IL" sz="1801" dirty="0">
                  <a:latin typeface="Calibri" panose="020F0502020204030204" pitchFamily="34" charset="0"/>
                  <a:cs typeface="Calibri" panose="020F0502020204030204" pitchFamily="34" charset="0"/>
                </a:rPr>
                <a:t> </a:t>
              </a:r>
              <a:r>
                <a:rPr lang="he-IL" sz="1801" dirty="0" smtClean="0">
                  <a:latin typeface="Calibri" panose="020F0502020204030204" pitchFamily="34" charset="0"/>
                  <a:cs typeface="Calibri" panose="020F0502020204030204" pitchFamily="34" charset="0"/>
                </a:rPr>
                <a:t>    (נספח 15 במכרז), בקשתם תועבר להמשך טיפול מול </a:t>
              </a:r>
            </a:p>
            <a:p>
              <a:pPr marL="0" lvl="1">
                <a:buClr>
                  <a:srgbClr val="009999"/>
                </a:buClr>
              </a:pPr>
              <a:r>
                <a:rPr lang="he-IL" sz="1801" dirty="0" smtClean="0">
                  <a:latin typeface="Calibri" panose="020F0502020204030204" pitchFamily="34" charset="0"/>
                  <a:cs typeface="Calibri" panose="020F0502020204030204" pitchFamily="34" charset="0"/>
                </a:rPr>
                <a:t>     חברת הביטוח והכנת טופס ביטוחי רלוונטי עבורם.</a:t>
              </a:r>
              <a:endParaRPr lang="he-IL" sz="1801" dirty="0">
                <a:latin typeface="Calibri" panose="020F0502020204030204" pitchFamily="34" charset="0"/>
                <a:cs typeface="Calibri" panose="020F0502020204030204" pitchFamily="34" charset="0"/>
              </a:endParaRPr>
            </a:p>
            <a:p>
              <a:pPr marL="285764" indent="-285764">
                <a:buClr>
                  <a:srgbClr val="009999"/>
                </a:buClr>
                <a:buFont typeface="Wingdings" panose="05000000000000000000" pitchFamily="2" charset="2"/>
                <a:buChar char="ü"/>
              </a:pPr>
              <a:endParaRPr lang="he-IL" sz="1801" dirty="0">
                <a:latin typeface="Calibri" panose="020F0502020204030204" pitchFamily="34" charset="0"/>
                <a:cs typeface="Calibri" panose="020F0502020204030204" pitchFamily="34" charset="0"/>
              </a:endParaRPr>
            </a:p>
          </p:txBody>
        </p:sp>
      </p:grpSp>
      <p:pic>
        <p:nvPicPr>
          <p:cNvPr id="10" name="תמונה 9"/>
          <p:cNvPicPr>
            <a:picLocks noChangeAspect="1"/>
          </p:cNvPicPr>
          <p:nvPr/>
        </p:nvPicPr>
        <p:blipFill>
          <a:blip r:embed="rId2"/>
          <a:stretch>
            <a:fillRect/>
          </a:stretch>
        </p:blipFill>
        <p:spPr>
          <a:xfrm>
            <a:off x="452802" y="802450"/>
            <a:ext cx="7628212" cy="1576407"/>
          </a:xfrm>
          <a:prstGeom prst="rect">
            <a:avLst/>
          </a:prstGeom>
        </p:spPr>
      </p:pic>
      <p:pic>
        <p:nvPicPr>
          <p:cNvPr id="11" name="תמונה 10"/>
          <p:cNvPicPr>
            <a:picLocks noChangeAspect="1"/>
          </p:cNvPicPr>
          <p:nvPr/>
        </p:nvPicPr>
        <p:blipFill>
          <a:blip r:embed="rId3"/>
          <a:stretch>
            <a:fillRect/>
          </a:stretch>
        </p:blipFill>
        <p:spPr>
          <a:xfrm>
            <a:off x="2238383" y="1840037"/>
            <a:ext cx="3556155" cy="4457895"/>
          </a:xfrm>
          <a:prstGeom prst="rect">
            <a:avLst/>
          </a:prstGeom>
        </p:spPr>
      </p:pic>
    </p:spTree>
    <p:extLst>
      <p:ext uri="{BB962C8B-B14F-4D97-AF65-F5344CB8AC3E}">
        <p14:creationId xmlns:p14="http://schemas.microsoft.com/office/powerpoint/2010/main" val="2177423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1320799" y="294538"/>
            <a:ext cx="9895951" cy="1033669"/>
          </a:xfrm>
        </p:spPr>
        <p:txBody>
          <a:bodyPr>
            <a:normAutofit/>
          </a:bodyPr>
          <a:lstStyle/>
          <a:p>
            <a:r>
              <a:rPr lang="he-IL" b="1" dirty="0">
                <a:solidFill>
                  <a:srgbClr val="FFFFFF"/>
                </a:solidFill>
                <a:latin typeface="Gisha" panose="020B0502040204020203" pitchFamily="34" charset="-79"/>
                <a:cs typeface="Gisha" panose="020B0502040204020203" pitchFamily="34" charset="-79"/>
              </a:rPr>
              <a:t>תפיסת הגמישות – </a:t>
            </a:r>
            <a:r>
              <a:rPr lang="he-IL" b="1" dirty="0" err="1">
                <a:solidFill>
                  <a:srgbClr val="FFFFFF"/>
                </a:solidFill>
                <a:latin typeface="Gisha" panose="020B0502040204020203" pitchFamily="34" charset="-79"/>
                <a:cs typeface="Gisha" panose="020B0502040204020203" pitchFamily="34" charset="-79"/>
              </a:rPr>
              <a:t>חזון</a:t>
            </a:r>
            <a:r>
              <a:rPr lang="he-IL" b="1" dirty="0">
                <a:solidFill>
                  <a:srgbClr val="FFFFFF"/>
                </a:solidFill>
                <a:latin typeface="Gisha" panose="020B0502040204020203" pitchFamily="34" charset="-79"/>
                <a:cs typeface="Gisha" panose="020B0502040204020203" pitchFamily="34" charset="-79"/>
              </a:rPr>
              <a:t> </a:t>
            </a:r>
          </a:p>
        </p:txBody>
      </p:sp>
      <p:sp>
        <p:nvSpPr>
          <p:cNvPr id="3" name="מציין מיקום תוכן 2"/>
          <p:cNvSpPr>
            <a:spLocks noGrp="1"/>
          </p:cNvSpPr>
          <p:nvPr>
            <p:ph idx="1"/>
          </p:nvPr>
        </p:nvSpPr>
        <p:spPr>
          <a:xfrm>
            <a:off x="1233982" y="1794322"/>
            <a:ext cx="9724031" cy="3683358"/>
          </a:xfrm>
        </p:spPr>
        <p:txBody>
          <a:bodyPr anchor="ctr">
            <a:normAutofit/>
          </a:bodyPr>
          <a:lstStyle/>
          <a:p>
            <a:pPr algn="ctr"/>
            <a:endParaRPr lang="he-IL" sz="3200" b="1" u="sng" dirty="0">
              <a:latin typeface="Gisha" panose="020B0502040204020203" pitchFamily="34" charset="-79"/>
              <a:cs typeface="Gisha" panose="020B0502040204020203" pitchFamily="34" charset="-79"/>
            </a:endParaRPr>
          </a:p>
          <a:p>
            <a:pPr marL="0" indent="0" algn="ctr">
              <a:buNone/>
            </a:pPr>
            <a:r>
              <a:rPr lang="he-IL" sz="3200" dirty="0">
                <a:latin typeface="Gisha" panose="020B0502040204020203" pitchFamily="34" charset="-79"/>
                <a:cs typeface="Gisha" panose="020B0502040204020203" pitchFamily="34" charset="-79"/>
              </a:rPr>
              <a:t>קידום האפקטיביות החינוכית בישראל באמצעות הרחבת סמכויות וחופש פעולה למנהלי בתי הספר, לרשויות המקומיות ולמחוזות המשרד, לרבות גמישות בניהול המשאבים, זאת לצורך עמידה ביעדי החינוך</a:t>
            </a:r>
          </a:p>
        </p:txBody>
      </p:sp>
      <p:sp>
        <p:nvSpPr>
          <p:cNvPr id="4" name="AutoShape 2" descr="50 School Icon ideas | school icon, icon, icon desig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
        <p:nvSpPr>
          <p:cNvPr id="6" name="AutoShape 4" descr="Education Choices Stock Illustrations – 926 Education Choices Stock  Illustrations, Vectors &amp; Clipart - Dreamstim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
        <p:nvSpPr>
          <p:cNvPr id="9" name="AutoShape 6" descr="Parental Choice In Education, Or “school Choice,” Is - Education Vector Png  Clipart (#5942639) - PikPn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pic>
        <p:nvPicPr>
          <p:cNvPr id="5" name="תמונה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10" name="Picture 2" descr="C:\Users\user\Desktop\לוגו משרד החינוך.p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87528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(רישום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הוספת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שיוך </a:t>
            </a:r>
            <a:r>
              <a:rPr lang="he-IL" sz="2000" b="1" dirty="0" smtClean="0">
                <a:solidFill>
                  <a:schemeClr val="bg1"/>
                </a:solidFill>
                <a:latin typeface="Calibri" panose="020F0502020204030204" pitchFamily="34" charset="0"/>
                <a:cs typeface="Calibri" panose="020F0502020204030204" pitchFamily="34" charset="0"/>
              </a:rPr>
              <a:t>מענה/</a:t>
            </a:r>
            <a:r>
              <a:rPr lang="he-IL" sz="2000" b="1" dirty="0" err="1" smtClean="0">
                <a:solidFill>
                  <a:schemeClr val="bg1"/>
                </a:solidFill>
                <a:latin typeface="Calibri" panose="020F0502020204030204" pitchFamily="34" charset="0"/>
                <a:cs typeface="Calibri" panose="020F0502020204030204" pitchFamily="34" charset="0"/>
              </a:rPr>
              <a:t>תוכנית</a:t>
            </a:r>
            <a:r>
              <a:rPr lang="he-IL" sz="2000" b="1" dirty="0" smtClean="0">
                <a:solidFill>
                  <a:schemeClr val="bg1"/>
                </a:solidFill>
                <a:latin typeface="Calibri" panose="020F0502020204030204" pitchFamily="34" charset="0"/>
                <a:cs typeface="Calibri" panose="020F0502020204030204" pitchFamily="34" charset="0"/>
              </a:rPr>
              <a:t> </a:t>
            </a:r>
            <a:r>
              <a:rPr lang="he-IL" sz="2000" b="1" dirty="0">
                <a:solidFill>
                  <a:schemeClr val="bg1"/>
                </a:solidFill>
                <a:latin typeface="Calibri" panose="020F0502020204030204" pitchFamily="34" charset="0"/>
                <a:cs typeface="Calibri" panose="020F0502020204030204" pitchFamily="34" charset="0"/>
              </a:rPr>
              <a:t>לתת סל </a:t>
            </a:r>
            <a:r>
              <a:rPr lang="he-IL" sz="2000" dirty="0">
                <a:solidFill>
                  <a:schemeClr val="bg1"/>
                </a:solidFill>
                <a:latin typeface="Calibri" panose="020F0502020204030204" pitchFamily="34" charset="0"/>
                <a:cs typeface="Calibri" panose="020F0502020204030204" pitchFamily="34" charset="0"/>
              </a:rPr>
              <a:t>+ מילוי טופס </a:t>
            </a:r>
            <a:r>
              <a:rPr lang="he-IL" sz="2000" dirty="0" err="1">
                <a:solidFill>
                  <a:schemeClr val="bg1"/>
                </a:solidFill>
                <a:latin typeface="Calibri" panose="020F0502020204030204" pitchFamily="34" charset="0"/>
                <a:cs typeface="Calibri" panose="020F0502020204030204" pitchFamily="34" charset="0"/>
              </a:rPr>
              <a:t>מינהלי</a:t>
            </a:r>
            <a:endParaRPr lang="he-IL" sz="2000"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6769908" y="9062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3</a:t>
            </a:r>
          </a:p>
        </p:txBody>
      </p:sp>
      <p:sp>
        <p:nvSpPr>
          <p:cNvPr id="18" name="מלבן 17"/>
          <p:cNvSpPr/>
          <p:nvPr/>
        </p:nvSpPr>
        <p:spPr>
          <a:xfrm>
            <a:off x="0" y="617857"/>
            <a:ext cx="12192000" cy="6240142"/>
          </a:xfrm>
          <a:prstGeom prst="rect">
            <a:avLst/>
          </a:prstGeom>
          <a:solidFill>
            <a:schemeClr val="bg1">
              <a:lumMod val="95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pic>
        <p:nvPicPr>
          <p:cNvPr id="10" name="תמונה 9"/>
          <p:cNvPicPr>
            <a:picLocks noChangeAspect="1"/>
          </p:cNvPicPr>
          <p:nvPr/>
        </p:nvPicPr>
        <p:blipFill rotWithShape="1">
          <a:blip r:embed="rId2"/>
          <a:srcRect l="1739"/>
          <a:stretch/>
        </p:blipFill>
        <p:spPr>
          <a:xfrm>
            <a:off x="2937510" y="625868"/>
            <a:ext cx="5308624" cy="5835929"/>
          </a:xfrm>
          <a:prstGeom prst="rect">
            <a:avLst/>
          </a:prstGeom>
          <a:effectLst/>
        </p:spPr>
      </p:pic>
      <p:grpSp>
        <p:nvGrpSpPr>
          <p:cNvPr id="11" name="קבוצה 10"/>
          <p:cNvGrpSpPr/>
          <p:nvPr/>
        </p:nvGrpSpPr>
        <p:grpSpPr>
          <a:xfrm>
            <a:off x="6849918" y="4371052"/>
            <a:ext cx="2103118" cy="1854507"/>
            <a:chOff x="906265" y="1613118"/>
            <a:chExt cx="2502823" cy="2247550"/>
          </a:xfrm>
        </p:grpSpPr>
        <p:sp>
          <p:nvSpPr>
            <p:cNvPr id="12" name="הסבר אליפטי 11"/>
            <p:cNvSpPr/>
            <p:nvPr/>
          </p:nvSpPr>
          <p:spPr>
            <a:xfrm>
              <a:off x="906265" y="1613118"/>
              <a:ext cx="2502823" cy="2174111"/>
            </a:xfrm>
            <a:prstGeom prst="wedgeEllipseCallout">
              <a:avLst>
                <a:gd name="adj1" fmla="val -58572"/>
                <a:gd name="adj2" fmla="val 28287"/>
              </a:avLst>
            </a:prstGeom>
            <a:solidFill>
              <a:srgbClr val="006666">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dirty="0"/>
            </a:p>
          </p:txBody>
        </p:sp>
        <p:sp>
          <p:nvSpPr>
            <p:cNvPr id="13" name="TextBox 12"/>
            <p:cNvSpPr txBox="1"/>
            <p:nvPr/>
          </p:nvSpPr>
          <p:spPr>
            <a:xfrm>
              <a:off x="906265" y="1958336"/>
              <a:ext cx="2463301" cy="1902332"/>
            </a:xfrm>
            <a:prstGeom prst="rect">
              <a:avLst/>
            </a:prstGeom>
            <a:noFill/>
          </p:spPr>
          <p:txBody>
            <a:bodyPr wrap="square" rtlCol="1">
              <a:spAutoFit/>
            </a:bodyPr>
            <a:lstStyle/>
            <a:p>
              <a:pPr algn="ctr"/>
              <a:r>
                <a:rPr lang="he-IL" sz="1600" dirty="0">
                  <a:solidFill>
                    <a:schemeClr val="bg1"/>
                  </a:solidFill>
                  <a:latin typeface="Calibri" panose="020F0502020204030204" pitchFamily="34" charset="0"/>
                  <a:cs typeface="Calibri" panose="020F0502020204030204" pitchFamily="34" charset="0"/>
                </a:rPr>
                <a:t>ניתן לשמור כטיוטה ולחזור ולעדכן לאחר מכן. </a:t>
              </a:r>
            </a:p>
            <a:p>
              <a:pPr algn="ctr"/>
              <a:r>
                <a:rPr lang="he-IL" sz="1600" dirty="0">
                  <a:solidFill>
                    <a:schemeClr val="bg1"/>
                  </a:solidFill>
                  <a:latin typeface="Calibri" panose="020F0502020204030204" pitchFamily="34" charset="0"/>
                  <a:cs typeface="Calibri" panose="020F0502020204030204" pitchFamily="34" charset="0"/>
                </a:rPr>
                <a:t>בסיום, יש לשלוח את ההצעה לבדיקה ואישור הוועדה</a:t>
              </a:r>
            </a:p>
            <a:p>
              <a:pPr algn="ctr"/>
              <a:endParaRPr lang="he-IL" sz="1600" dirty="0">
                <a:solidFill>
                  <a:schemeClr val="bg1"/>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146292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(רישום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הוספת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שיוך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לתת סל +         </a:t>
            </a:r>
            <a:r>
              <a:rPr lang="he-IL" sz="2000" b="1" dirty="0">
                <a:solidFill>
                  <a:schemeClr val="bg1"/>
                </a:solidFill>
                <a:latin typeface="Calibri" panose="020F0502020204030204" pitchFamily="34" charset="0"/>
                <a:cs typeface="Calibri" panose="020F0502020204030204" pitchFamily="34" charset="0"/>
              </a:rPr>
              <a:t>מילוי טופס </a:t>
            </a:r>
            <a:r>
              <a:rPr lang="he-IL" sz="2000" b="1" dirty="0" err="1">
                <a:solidFill>
                  <a:schemeClr val="bg1"/>
                </a:solidFill>
                <a:latin typeface="Calibri" panose="020F0502020204030204" pitchFamily="34" charset="0"/>
                <a:cs typeface="Calibri" panose="020F0502020204030204" pitchFamily="34" charset="0"/>
              </a:rPr>
              <a:t>מינהלי</a:t>
            </a:r>
            <a:endParaRPr lang="he-IL" sz="2000" b="1"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3897101" y="9062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4</a:t>
            </a:r>
          </a:p>
        </p:txBody>
      </p:sp>
      <p:grpSp>
        <p:nvGrpSpPr>
          <p:cNvPr id="16" name="קבוצה 15"/>
          <p:cNvGrpSpPr/>
          <p:nvPr/>
        </p:nvGrpSpPr>
        <p:grpSpPr>
          <a:xfrm>
            <a:off x="6275074" y="889062"/>
            <a:ext cx="5672500" cy="1445363"/>
            <a:chOff x="3269365" y="943196"/>
            <a:chExt cx="9309462" cy="1318008"/>
          </a:xfrm>
        </p:grpSpPr>
        <p:sp>
          <p:nvSpPr>
            <p:cNvPr id="18" name="מלבן 17"/>
            <p:cNvSpPr/>
            <p:nvPr/>
          </p:nvSpPr>
          <p:spPr>
            <a:xfrm>
              <a:off x="3481828" y="943196"/>
              <a:ext cx="9096999" cy="1248605"/>
            </a:xfrm>
            <a:prstGeom prst="rect">
              <a:avLst/>
            </a:prstGeom>
            <a:solidFill>
              <a:schemeClr val="bg1">
                <a:lumMod val="95000"/>
                <a:alpha val="9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p>
          </p:txBody>
        </p:sp>
        <p:sp>
          <p:nvSpPr>
            <p:cNvPr id="19" name="מלבן 18"/>
            <p:cNvSpPr/>
            <p:nvPr/>
          </p:nvSpPr>
          <p:spPr>
            <a:xfrm>
              <a:off x="3269365" y="1166172"/>
              <a:ext cx="9114653" cy="1095032"/>
            </a:xfrm>
            <a:prstGeom prst="rect">
              <a:avLst/>
            </a:prstGeom>
          </p:spPr>
          <p:txBody>
            <a:bodyPr wrap="square">
              <a:spAutoFit/>
            </a:bodyPr>
            <a:lstStyle/>
            <a:p>
              <a:pPr marL="0" lvl="1" indent="-285764">
                <a:buClr>
                  <a:srgbClr val="009999"/>
                </a:buClr>
                <a:buFont typeface="Wingdings" panose="05000000000000000000" pitchFamily="2" charset="2"/>
                <a:buChar char="ü"/>
              </a:pPr>
              <a:r>
                <a:rPr lang="he-IL" sz="1801" dirty="0">
                  <a:latin typeface="Calibri" panose="020F0502020204030204" pitchFamily="34" charset="0"/>
                  <a:cs typeface="Calibri" panose="020F0502020204030204" pitchFamily="34" charset="0"/>
                </a:rPr>
                <a:t>הטופס </a:t>
              </a:r>
              <a:r>
                <a:rPr lang="he-IL" sz="1801" dirty="0" err="1">
                  <a:latin typeface="Calibri" panose="020F0502020204030204" pitchFamily="34" charset="0"/>
                  <a:cs typeface="Calibri" panose="020F0502020204030204" pitchFamily="34" charset="0"/>
                </a:rPr>
                <a:t>המינהלי</a:t>
              </a:r>
              <a:r>
                <a:rPr lang="he-IL" sz="1801" dirty="0">
                  <a:latin typeface="Calibri" panose="020F0502020204030204" pitchFamily="34" charset="0"/>
                  <a:cs typeface="Calibri" panose="020F0502020204030204" pitchFamily="34" charset="0"/>
                </a:rPr>
                <a:t> נדרש למילוי פעם אחד עבור הארגון</a:t>
              </a:r>
            </a:p>
            <a:p>
              <a:pPr marL="0" lvl="1" indent="-285764">
                <a:buClr>
                  <a:srgbClr val="009999"/>
                </a:buClr>
                <a:buFont typeface="Wingdings" panose="05000000000000000000" pitchFamily="2" charset="2"/>
                <a:buChar char="ü"/>
              </a:pPr>
              <a:r>
                <a:rPr lang="he-IL" sz="1801" dirty="0">
                  <a:latin typeface="Calibri" panose="020F0502020204030204" pitchFamily="34" charset="0"/>
                  <a:cs typeface="Calibri" panose="020F0502020204030204" pitchFamily="34" charset="0"/>
                </a:rPr>
                <a:t>עבור כל סעיף בטופס יש להקפיד על הורדת תבנית מתאימה </a:t>
              </a:r>
              <a:r>
                <a:rPr lang="he-IL" sz="1801" dirty="0" smtClean="0">
                  <a:latin typeface="Calibri" panose="020F0502020204030204" pitchFamily="34" charset="0"/>
                  <a:cs typeface="Calibri" panose="020F0502020204030204" pitchFamily="34" charset="0"/>
                </a:rPr>
                <a:t> </a:t>
              </a:r>
            </a:p>
            <a:p>
              <a:pPr marL="0" lvl="1">
                <a:buClr>
                  <a:srgbClr val="009999"/>
                </a:buClr>
              </a:pPr>
              <a:r>
                <a:rPr lang="he-IL" sz="1801" dirty="0">
                  <a:latin typeface="Calibri" panose="020F0502020204030204" pitchFamily="34" charset="0"/>
                  <a:cs typeface="Calibri" panose="020F0502020204030204" pitchFamily="34" charset="0"/>
                </a:rPr>
                <a:t> </a:t>
              </a:r>
              <a:r>
                <a:rPr lang="he-IL" sz="1801" dirty="0" smtClean="0">
                  <a:latin typeface="Calibri" panose="020F0502020204030204" pitchFamily="34" charset="0"/>
                  <a:cs typeface="Calibri" panose="020F0502020204030204" pitchFamily="34" charset="0"/>
                </a:rPr>
                <a:t>     לקובץ </a:t>
              </a:r>
              <a:r>
                <a:rPr lang="he-IL" sz="1801" dirty="0">
                  <a:latin typeface="Calibri" panose="020F0502020204030204" pitchFamily="34" charset="0"/>
                  <a:cs typeface="Calibri" panose="020F0502020204030204" pitchFamily="34" charset="0"/>
                </a:rPr>
                <a:t>אותו יש למלא ולצרף כנגד אותו </a:t>
              </a:r>
              <a:r>
                <a:rPr lang="he-IL" sz="1801" dirty="0" smtClean="0">
                  <a:latin typeface="Calibri" panose="020F0502020204030204" pitchFamily="34" charset="0"/>
                  <a:cs typeface="Calibri" panose="020F0502020204030204" pitchFamily="34" charset="0"/>
                </a:rPr>
                <a:t>סעיף</a:t>
              </a:r>
            </a:p>
            <a:p>
              <a:pPr marL="0" lvl="1" indent="-285764">
                <a:buClr>
                  <a:srgbClr val="009999"/>
                </a:buClr>
                <a:buFont typeface="Wingdings" panose="05000000000000000000" pitchFamily="2" charset="2"/>
                <a:buChar char="ü"/>
              </a:pPr>
              <a:r>
                <a:rPr lang="he-IL" sz="1801" dirty="0" smtClean="0">
                  <a:latin typeface="Calibri" panose="020F0502020204030204" pitchFamily="34" charset="0"/>
                  <a:cs typeface="Calibri" panose="020F0502020204030204" pitchFamily="34" charset="0"/>
                </a:rPr>
                <a:t>ייתכנו עדכונים בסעיפים המוצגים</a:t>
              </a:r>
              <a:endParaRPr lang="he-IL" sz="1801" dirty="0">
                <a:latin typeface="Calibri" panose="020F0502020204030204" pitchFamily="34" charset="0"/>
                <a:cs typeface="Calibri" panose="020F0502020204030204" pitchFamily="34" charset="0"/>
              </a:endParaRPr>
            </a:p>
          </p:txBody>
        </p:sp>
      </p:grpSp>
      <p:pic>
        <p:nvPicPr>
          <p:cNvPr id="12" name="תמונה 11"/>
          <p:cNvPicPr>
            <a:picLocks noChangeAspect="1"/>
          </p:cNvPicPr>
          <p:nvPr/>
        </p:nvPicPr>
        <p:blipFill rotWithShape="1">
          <a:blip r:embed="rId2"/>
          <a:srcRect t="5457"/>
          <a:stretch/>
        </p:blipFill>
        <p:spPr>
          <a:xfrm>
            <a:off x="683744" y="889062"/>
            <a:ext cx="5720786" cy="5593458"/>
          </a:xfrm>
          <a:prstGeom prst="rect">
            <a:avLst/>
          </a:prstGeom>
        </p:spPr>
      </p:pic>
    </p:spTree>
    <p:extLst>
      <p:ext uri="{BB962C8B-B14F-4D97-AF65-F5344CB8AC3E}">
        <p14:creationId xmlns:p14="http://schemas.microsoft.com/office/powerpoint/2010/main" val="3610326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מלבן 6"/>
          <p:cNvSpPr/>
          <p:nvPr/>
        </p:nvSpPr>
        <p:spPr>
          <a:xfrm>
            <a:off x="0" y="144360"/>
            <a:ext cx="12192000" cy="473497"/>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he-IL" sz="2500" dirty="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הרשאה למערכת (</a:t>
            </a:r>
            <a:r>
              <a:rPr lang="he-IL" sz="2000" dirty="0" smtClean="0">
                <a:solidFill>
                  <a:schemeClr val="bg1"/>
                </a:solidFill>
                <a:latin typeface="Calibri" panose="020F0502020204030204" pitchFamily="34" charset="0"/>
                <a:cs typeface="Calibri" panose="020F0502020204030204" pitchFamily="34" charset="0"/>
              </a:rPr>
              <a:t>רישום)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הוספת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tx1"/>
                </a:solidFill>
                <a:latin typeface="Calibri" panose="020F0502020204030204" pitchFamily="34" charset="0"/>
                <a:cs typeface="Calibri" panose="020F0502020204030204" pitchFamily="34" charset="0"/>
              </a:rPr>
              <a:t>&gt;</a:t>
            </a:r>
            <a:r>
              <a:rPr lang="he-IL" sz="2000" dirty="0">
                <a:solidFill>
                  <a:schemeClr val="bg1"/>
                </a:solidFill>
                <a:latin typeface="Calibri" panose="020F0502020204030204" pitchFamily="34" charset="0"/>
                <a:cs typeface="Calibri" panose="020F0502020204030204" pitchFamily="34" charset="0"/>
              </a:rPr>
              <a:t>  שיוך </a:t>
            </a:r>
            <a:r>
              <a:rPr lang="he-IL" sz="2000" dirty="0" smtClean="0">
                <a:solidFill>
                  <a:schemeClr val="bg1"/>
                </a:solidFill>
                <a:latin typeface="Calibri" panose="020F0502020204030204" pitchFamily="34" charset="0"/>
                <a:cs typeface="Calibri" panose="020F0502020204030204" pitchFamily="34" charset="0"/>
              </a:rPr>
              <a:t>מענה/</a:t>
            </a:r>
            <a:r>
              <a:rPr lang="he-IL" sz="2000" dirty="0" err="1" smtClean="0">
                <a:solidFill>
                  <a:schemeClr val="bg1"/>
                </a:solidFill>
                <a:latin typeface="Calibri" panose="020F0502020204030204" pitchFamily="34" charset="0"/>
                <a:cs typeface="Calibri" panose="020F0502020204030204" pitchFamily="34" charset="0"/>
              </a:rPr>
              <a:t>תוכנית</a:t>
            </a:r>
            <a:r>
              <a:rPr lang="he-IL" sz="2000" dirty="0" smtClean="0">
                <a:solidFill>
                  <a:schemeClr val="bg1"/>
                </a:solidFill>
                <a:latin typeface="Calibri" panose="020F0502020204030204" pitchFamily="34" charset="0"/>
                <a:cs typeface="Calibri" panose="020F0502020204030204" pitchFamily="34" charset="0"/>
              </a:rPr>
              <a:t> </a:t>
            </a:r>
            <a:r>
              <a:rPr lang="he-IL" sz="2000" dirty="0">
                <a:solidFill>
                  <a:schemeClr val="bg1"/>
                </a:solidFill>
                <a:latin typeface="Calibri" panose="020F0502020204030204" pitchFamily="34" charset="0"/>
                <a:cs typeface="Calibri" panose="020F0502020204030204" pitchFamily="34" charset="0"/>
              </a:rPr>
              <a:t>לתת סל +         </a:t>
            </a:r>
            <a:r>
              <a:rPr lang="he-IL" sz="2000" b="1" dirty="0">
                <a:solidFill>
                  <a:schemeClr val="bg1"/>
                </a:solidFill>
                <a:latin typeface="Calibri" panose="020F0502020204030204" pitchFamily="34" charset="0"/>
                <a:cs typeface="Calibri" panose="020F0502020204030204" pitchFamily="34" charset="0"/>
              </a:rPr>
              <a:t>מילוי טופס </a:t>
            </a:r>
            <a:r>
              <a:rPr lang="he-IL" sz="2000" b="1" dirty="0" err="1">
                <a:solidFill>
                  <a:schemeClr val="bg1"/>
                </a:solidFill>
                <a:latin typeface="Calibri" panose="020F0502020204030204" pitchFamily="34" charset="0"/>
                <a:cs typeface="Calibri" panose="020F0502020204030204" pitchFamily="34" charset="0"/>
              </a:rPr>
              <a:t>מינהלי</a:t>
            </a:r>
            <a:endParaRPr lang="he-IL" sz="2000" b="1" dirty="0">
              <a:solidFill>
                <a:schemeClr val="bg1"/>
              </a:solidFill>
              <a:latin typeface="Calibri" panose="020F0502020204030204" pitchFamily="34" charset="0"/>
              <a:cs typeface="Calibri" panose="020F0502020204030204" pitchFamily="34" charset="0"/>
            </a:endParaRPr>
          </a:p>
        </p:txBody>
      </p:sp>
      <p:sp>
        <p:nvSpPr>
          <p:cNvPr id="9" name="אליפסה 8"/>
          <p:cNvSpPr/>
          <p:nvPr/>
        </p:nvSpPr>
        <p:spPr>
          <a:xfrm>
            <a:off x="3897101" y="90627"/>
            <a:ext cx="556724" cy="527228"/>
          </a:xfrm>
          <a:prstGeom prst="ellipse">
            <a:avLst/>
          </a:prstGeom>
          <a:solidFill>
            <a:srgbClr val="015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1801" dirty="0">
                <a:solidFill>
                  <a:schemeClr val="bg1"/>
                </a:solidFill>
                <a:latin typeface="David" panose="020E0502060401010101" pitchFamily="34" charset="-79"/>
              </a:rPr>
              <a:t>4</a:t>
            </a:r>
          </a:p>
        </p:txBody>
      </p:sp>
      <p:graphicFrame>
        <p:nvGraphicFramePr>
          <p:cNvPr id="8" name="טבלה 7"/>
          <p:cNvGraphicFramePr>
            <a:graphicFrameLocks noGrp="1"/>
          </p:cNvGraphicFramePr>
          <p:nvPr>
            <p:extLst/>
          </p:nvPr>
        </p:nvGraphicFramePr>
        <p:xfrm>
          <a:off x="317734" y="960130"/>
          <a:ext cx="11603756" cy="5806696"/>
        </p:xfrm>
        <a:graphic>
          <a:graphicData uri="http://schemas.openxmlformats.org/drawingml/2006/table">
            <a:tbl>
              <a:tblPr rtl="1"/>
              <a:tblGrid>
                <a:gridCol w="794457">
                  <a:extLst>
                    <a:ext uri="{9D8B030D-6E8A-4147-A177-3AD203B41FA5}">
                      <a16:colId xmlns:a16="http://schemas.microsoft.com/office/drawing/2014/main" val="2410079003"/>
                    </a:ext>
                  </a:extLst>
                </a:gridCol>
                <a:gridCol w="8684364">
                  <a:extLst>
                    <a:ext uri="{9D8B030D-6E8A-4147-A177-3AD203B41FA5}">
                      <a16:colId xmlns:a16="http://schemas.microsoft.com/office/drawing/2014/main" val="2898854431"/>
                    </a:ext>
                  </a:extLst>
                </a:gridCol>
                <a:gridCol w="516876">
                  <a:extLst>
                    <a:ext uri="{9D8B030D-6E8A-4147-A177-3AD203B41FA5}">
                      <a16:colId xmlns:a16="http://schemas.microsoft.com/office/drawing/2014/main" val="326347672"/>
                    </a:ext>
                  </a:extLst>
                </a:gridCol>
                <a:gridCol w="708311">
                  <a:extLst>
                    <a:ext uri="{9D8B030D-6E8A-4147-A177-3AD203B41FA5}">
                      <a16:colId xmlns:a16="http://schemas.microsoft.com/office/drawing/2014/main" val="3454105048"/>
                    </a:ext>
                  </a:extLst>
                </a:gridCol>
                <a:gridCol w="899748">
                  <a:extLst>
                    <a:ext uri="{9D8B030D-6E8A-4147-A177-3AD203B41FA5}">
                      <a16:colId xmlns:a16="http://schemas.microsoft.com/office/drawing/2014/main" val="713139822"/>
                    </a:ext>
                  </a:extLst>
                </a:gridCol>
              </a:tblGrid>
              <a:tr h="492876">
                <a:tc>
                  <a:txBody>
                    <a:bodyPr/>
                    <a:lstStyle/>
                    <a:p>
                      <a:pPr marL="0" algn="ctr" defTabSz="914400" rtl="1" eaLnBrk="1" fontAlgn="b" latinLnBrk="0" hangingPunct="1"/>
                      <a:r>
                        <a:rPr lang="he-IL" sz="1400" b="1" kern="1200" dirty="0">
                          <a:solidFill>
                            <a:schemeClr val="bg1"/>
                          </a:solidFill>
                          <a:latin typeface="Calibri" panose="020F0502020204030204" pitchFamily="34" charset="0"/>
                          <a:ea typeface="+mn-ea"/>
                          <a:cs typeface="Calibri" panose="020F0502020204030204" pitchFamily="34" charset="0"/>
                        </a:rPr>
                        <a:t>מס' אישור</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5E70"/>
                    </a:solidFill>
                  </a:tcPr>
                </a:tc>
                <a:tc>
                  <a:txBody>
                    <a:bodyPr/>
                    <a:lstStyle/>
                    <a:p>
                      <a:pPr marL="0" algn="ctr" defTabSz="914400" rtl="1" eaLnBrk="1" fontAlgn="b" latinLnBrk="0" hangingPunct="1"/>
                      <a:r>
                        <a:rPr lang="he-IL" sz="1400" b="1" kern="1200" dirty="0">
                          <a:solidFill>
                            <a:schemeClr val="bg1"/>
                          </a:solidFill>
                          <a:latin typeface="Calibri" panose="020F0502020204030204" pitchFamily="34" charset="0"/>
                          <a:ea typeface="+mn-ea"/>
                          <a:cs typeface="Calibri" panose="020F0502020204030204" pitchFamily="34" charset="0"/>
                        </a:rPr>
                        <a:t>אישור</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5E70"/>
                    </a:solidFill>
                  </a:tcPr>
                </a:tc>
                <a:tc>
                  <a:txBody>
                    <a:bodyPr/>
                    <a:lstStyle/>
                    <a:p>
                      <a:pPr marL="0" algn="ctr" defTabSz="914400" rtl="1" eaLnBrk="1" fontAlgn="b" latinLnBrk="0" hangingPunct="1"/>
                      <a:r>
                        <a:rPr lang="he-IL" sz="1400" b="1" kern="1200" dirty="0">
                          <a:solidFill>
                            <a:schemeClr val="bg1"/>
                          </a:solidFill>
                          <a:latin typeface="Calibri" panose="020F0502020204030204" pitchFamily="34" charset="0"/>
                          <a:ea typeface="+mn-ea"/>
                          <a:cs typeface="Calibri" panose="020F0502020204030204" pitchFamily="34" charset="0"/>
                        </a:rPr>
                        <a:t>עמותה</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5E70"/>
                    </a:solidFill>
                  </a:tcPr>
                </a:tc>
                <a:tc>
                  <a:txBody>
                    <a:bodyPr/>
                    <a:lstStyle/>
                    <a:p>
                      <a:pPr marL="0" algn="ctr" defTabSz="914400" rtl="1" eaLnBrk="1" fontAlgn="b" latinLnBrk="0" hangingPunct="1"/>
                      <a:r>
                        <a:rPr lang="he-IL" sz="1400" b="1" kern="1200" dirty="0">
                          <a:solidFill>
                            <a:schemeClr val="bg1"/>
                          </a:solidFill>
                          <a:latin typeface="Calibri" panose="020F0502020204030204" pitchFamily="34" charset="0"/>
                          <a:ea typeface="+mn-ea"/>
                          <a:cs typeface="Calibri" panose="020F0502020204030204" pitchFamily="34" charset="0"/>
                        </a:rPr>
                        <a:t>חברה עסקית</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5E70"/>
                    </a:solidFill>
                  </a:tcPr>
                </a:tc>
                <a:tc>
                  <a:txBody>
                    <a:bodyPr/>
                    <a:lstStyle/>
                    <a:p>
                      <a:pPr marL="0" algn="ctr" defTabSz="914400" rtl="1" eaLnBrk="1" fontAlgn="b" latinLnBrk="0" hangingPunct="1"/>
                      <a:r>
                        <a:rPr lang="he-IL" sz="1400" b="1" kern="1200" dirty="0">
                          <a:solidFill>
                            <a:schemeClr val="bg1"/>
                          </a:solidFill>
                          <a:latin typeface="Calibri" panose="020F0502020204030204" pitchFamily="34" charset="0"/>
                          <a:ea typeface="+mn-ea"/>
                          <a:cs typeface="Calibri" panose="020F0502020204030204" pitchFamily="34" charset="0"/>
                        </a:rPr>
                        <a:t>עוסק פטור/מורשה</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5E70"/>
                    </a:solidFill>
                  </a:tcPr>
                </a:tc>
                <a:extLst>
                  <a:ext uri="{0D108BD9-81ED-4DB2-BD59-A6C34878D82A}">
                    <a16:rowId xmlns:a16="http://schemas.microsoft.com/office/drawing/2014/main" val="2891550350"/>
                  </a:ext>
                </a:extLst>
              </a:tr>
              <a:tr h="25712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תעודה לאגודה ולרישומה של חברה פרטית</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732243221"/>
                  </a:ext>
                </a:extLst>
              </a:tr>
              <a:tr h="25712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2</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פלט עדכני של רישום העמותה אצל רשם רשמי בישראל</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6848642"/>
                  </a:ext>
                </a:extLst>
              </a:tr>
              <a:tr h="25712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3</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אישור בר תוקף על ניהול ספרי חשבונות ורשומות על פי חוק עסקאות גופים ציבוריים</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extLst>
                  <a:ext uri="{0D108BD9-81ED-4DB2-BD59-A6C34878D82A}">
                    <a16:rowId xmlns:a16="http://schemas.microsoft.com/office/drawing/2014/main" val="1223338266"/>
                  </a:ext>
                </a:extLst>
              </a:tr>
              <a:tr h="25712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4</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תעודה לרישומה של עמותה</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1" eaLnBrk="1" fontAlgn="b" latinLnBrk="0" hangingPunct="1"/>
                      <a:r>
                        <a:rPr lang="he-IL" sz="1600" b="0" kern="120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5739572"/>
                  </a:ext>
                </a:extLst>
              </a:tr>
              <a:tr h="25712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5</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אישור ניהול תקין מטעם רשם העמותות</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608632975"/>
                  </a:ext>
                </a:extLst>
              </a:tr>
              <a:tr h="25712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6</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אישור מרו"ח של העמותה - האם ההצעה תהיה חייבת/פטורה ממע"מ לעניין מכרז זה</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7017820"/>
                  </a:ext>
                </a:extLst>
              </a:tr>
              <a:tr h="25712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7</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r" defTabSz="914400" rtl="1" eaLnBrk="1" fontAlgn="b" latinLnBrk="0" hangingPunct="1"/>
                      <a:r>
                        <a:rPr lang="he-IL" sz="1400" b="0" kern="1200">
                          <a:solidFill>
                            <a:schemeClr val="tx1"/>
                          </a:solidFill>
                          <a:latin typeface="Calibri" panose="020F0502020204030204" pitchFamily="34" charset="0"/>
                          <a:ea typeface="+mn-ea"/>
                          <a:cs typeface="Calibri" panose="020F0502020204030204" pitchFamily="34" charset="0"/>
                        </a:rPr>
                        <a:t>הצהרה של עמותה על אי הגשת בקשת תמיכה, על גבי הטופס המצורף (נספח 7)</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a:solidFill>
                            <a:schemeClr val="tx1"/>
                          </a:solidFill>
                          <a:latin typeface="Calibri" panose="020F0502020204030204" pitchFamily="34" charset="0"/>
                          <a:ea typeface="+mn-ea"/>
                          <a:cs typeface="Calibri" panose="020F0502020204030204" pitchFamily="34" charset="0"/>
                        </a:rPr>
                        <a:t>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573826240"/>
                  </a:ext>
                </a:extLst>
              </a:tr>
              <a:tr h="25712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9</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התחייבות לקיום חקיקה בתחום העסקת עובדים, על גבי הטופס המצורף (נספח 9)</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1" eaLnBrk="1" fontAlgn="b" latinLnBrk="0" hangingPunct="1"/>
                      <a:r>
                        <a:rPr lang="he-IL" sz="1600" b="0" kern="120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extLst>
                  <a:ext uri="{0D108BD9-81ED-4DB2-BD59-A6C34878D82A}">
                    <a16:rowId xmlns:a16="http://schemas.microsoft.com/office/drawing/2014/main" val="1301889076"/>
                  </a:ext>
                </a:extLst>
              </a:tr>
              <a:tr h="49710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תצהיר מאומת ע"י עו"ד בדבר היעדר הרשעות בעבירות לפי חוק עובדים זרים ולפי חוק שכר מינימום, על גבי הטופס המצורף (נספח 10)</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extLst>
                  <a:ext uri="{0D108BD9-81ED-4DB2-BD59-A6C34878D82A}">
                    <a16:rowId xmlns:a16="http://schemas.microsoft.com/office/drawing/2014/main" val="3739684630"/>
                  </a:ext>
                </a:extLst>
              </a:tr>
              <a:tr h="25712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914400" rtl="1" eaLnBrk="1" fontAlgn="b" latinLnBrk="0" hangingPunct="1"/>
                      <a:r>
                        <a:rPr lang="he-IL" sz="1400" b="0" kern="1200">
                          <a:solidFill>
                            <a:schemeClr val="tx1"/>
                          </a:solidFill>
                          <a:latin typeface="Calibri" panose="020F0502020204030204" pitchFamily="34" charset="0"/>
                          <a:ea typeface="+mn-ea"/>
                          <a:cs typeface="Calibri" panose="020F0502020204030204" pitchFamily="34" charset="0"/>
                        </a:rPr>
                        <a:t>הצהרה על עמידה בכל דרישות אבטחת מידע, על גבי הטופס המצורף</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extLst>
                  <a:ext uri="{0D108BD9-81ED-4DB2-BD59-A6C34878D82A}">
                    <a16:rowId xmlns:a16="http://schemas.microsoft.com/office/drawing/2014/main" val="824862794"/>
                  </a:ext>
                </a:extLst>
              </a:tr>
              <a:tr h="49710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12</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הצהרה כי לא עולה חשש לניגוד עניינים, בין הפעילות הנדרשת במכרז זה לבין פעילויות אחרות עם המשרד בהם המציע מעורב, על גבי הטופס המצורף (נספח 12</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extLst>
                  <a:ext uri="{0D108BD9-81ED-4DB2-BD59-A6C34878D82A}">
                    <a16:rowId xmlns:a16="http://schemas.microsoft.com/office/drawing/2014/main" val="1655495850"/>
                  </a:ext>
                </a:extLst>
              </a:tr>
              <a:tr h="49710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13</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הצהרה על שימוש בתוכנות מקוריות, שמירת סודיות ואי הפרת קניין רוחני, על גבי הטופס המצורף (נספח 13)</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extLst>
                  <a:ext uri="{0D108BD9-81ED-4DB2-BD59-A6C34878D82A}">
                    <a16:rowId xmlns:a16="http://schemas.microsoft.com/office/drawing/2014/main" val="1092362087"/>
                  </a:ext>
                </a:extLst>
              </a:tr>
              <a:tr h="25712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14</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הצהרה בעניין דרישות ביטוח, על גבי הטופס המצורף (נספח 15 ואופציונלית 15א)</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extLst>
                  <a:ext uri="{0D108BD9-81ED-4DB2-BD59-A6C34878D82A}">
                    <a16:rowId xmlns:a16="http://schemas.microsoft.com/office/drawing/2014/main" val="3466491875"/>
                  </a:ext>
                </a:extLst>
              </a:tr>
              <a:tr h="25712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15</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תצהיר בדבר אי תיאום הצעות במכרז, על גבי הטופס המצורף (נספח 16)</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extLst>
                  <a:ext uri="{0D108BD9-81ED-4DB2-BD59-A6C34878D82A}">
                    <a16:rowId xmlns:a16="http://schemas.microsoft.com/office/drawing/2014/main" val="3571105906"/>
                  </a:ext>
                </a:extLst>
              </a:tr>
              <a:tr h="497100">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16</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r" defTabSz="914400" rtl="1" eaLnBrk="1" fontAlgn="b" latinLnBrk="0" hangingPunct="1"/>
                      <a:r>
                        <a:rPr lang="he-IL" sz="1400" b="0" kern="1200" dirty="0">
                          <a:solidFill>
                            <a:schemeClr val="tx1"/>
                          </a:solidFill>
                          <a:latin typeface="Calibri" panose="020F0502020204030204" pitchFamily="34" charset="0"/>
                          <a:ea typeface="+mn-ea"/>
                          <a:cs typeface="Calibri" panose="020F0502020204030204" pitchFamily="34" charset="0"/>
                        </a:rPr>
                        <a:t>התחייבות לפעול לפי הוראות חוק למניעת העסקה של עברייני מין במוסדות מסוימים, התשס"א-2001 (ההנחיות חלות גם על מתן שירות מקוון/מרחוק)</a:t>
                      </a: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a:solidFill>
                            <a:schemeClr val="tx1"/>
                          </a:solidFill>
                          <a:latin typeface="Calibri" panose="020F0502020204030204" pitchFamily="34" charset="0"/>
                          <a:ea typeface="+mn-ea"/>
                          <a:cs typeface="Calibri" panose="020F0502020204030204" pitchFamily="34" charset="0"/>
                        </a:rPr>
                        <a:t>1</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extLst>
                  <a:ext uri="{0D108BD9-81ED-4DB2-BD59-A6C34878D82A}">
                    <a16:rowId xmlns:a16="http://schemas.microsoft.com/office/drawing/2014/main" val="473102198"/>
                  </a:ext>
                </a:extLst>
              </a:tr>
              <a:tr h="497100">
                <a:tc>
                  <a:txBody>
                    <a:bodyPr/>
                    <a:lstStyle/>
                    <a:p>
                      <a:pPr marL="0" algn="ctr" defTabSz="914400" rtl="1" eaLnBrk="1" fontAlgn="b" latinLnBrk="0" hangingPunct="1"/>
                      <a:r>
                        <a:rPr lang="he-IL" sz="1600" b="0" kern="1200" dirty="0" smtClean="0">
                          <a:solidFill>
                            <a:schemeClr val="tx1"/>
                          </a:solidFill>
                          <a:latin typeface="Calibri" panose="020F0502020204030204" pitchFamily="34" charset="0"/>
                          <a:ea typeface="+mn-ea"/>
                          <a:cs typeface="Calibri" panose="020F0502020204030204" pitchFamily="34" charset="0"/>
                        </a:rPr>
                        <a:t>17</a:t>
                      </a:r>
                      <a:endParaRPr lang="he-IL" sz="1600" b="0" kern="1200" dirty="0">
                        <a:solidFill>
                          <a:schemeClr val="tx1"/>
                        </a:solidFill>
                        <a:latin typeface="Calibri" panose="020F0502020204030204" pitchFamily="34" charset="0"/>
                        <a:ea typeface="+mn-ea"/>
                        <a:cs typeface="Calibri" panose="020F0502020204030204" pitchFamily="34" charset="0"/>
                      </a:endParaRP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r" defTabSz="914400" rtl="1" eaLnBrk="1" fontAlgn="b" latinLnBrk="0" hangingPunct="1"/>
                      <a:r>
                        <a:rPr lang="he-IL" sz="1400" b="0" kern="1200" dirty="0" smtClean="0">
                          <a:solidFill>
                            <a:schemeClr val="tx1"/>
                          </a:solidFill>
                          <a:latin typeface="Calibri" panose="020F0502020204030204" pitchFamily="34" charset="0"/>
                          <a:ea typeface="+mn-ea"/>
                          <a:cs typeface="Calibri" panose="020F0502020204030204" pitchFamily="34" charset="0"/>
                        </a:rPr>
                        <a:t>הצהרה על הפעלת תוכניות או מענים באופן שאינו עומד בסתירה למטרות החינוך הממלכתי, על גבי הטופס המצורף</a:t>
                      </a:r>
                      <a:endParaRPr lang="he-IL" sz="1400" b="0" kern="1200" dirty="0">
                        <a:solidFill>
                          <a:schemeClr val="tx1"/>
                        </a:solidFill>
                        <a:latin typeface="Calibri" panose="020F0502020204030204" pitchFamily="34" charset="0"/>
                        <a:ea typeface="+mn-ea"/>
                        <a:cs typeface="Calibri" panose="020F0502020204030204" pitchFamily="34" charset="0"/>
                      </a:endParaRPr>
                    </a:p>
                  </a:txBody>
                  <a:tcPr marL="7797" marR="7797" marT="77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ctr" defTabSz="914400" rtl="1" eaLnBrk="1" fontAlgn="b" latinLnBrk="0" hangingPunct="1"/>
                      <a:r>
                        <a:rPr lang="he-IL" sz="1600" b="0" kern="1200" dirty="0" smtClean="0">
                          <a:solidFill>
                            <a:schemeClr val="tx1"/>
                          </a:solidFill>
                          <a:latin typeface="Calibri" panose="020F0502020204030204" pitchFamily="34" charset="0"/>
                          <a:ea typeface="+mn-ea"/>
                          <a:cs typeface="Calibri" panose="020F0502020204030204" pitchFamily="34" charset="0"/>
                        </a:rPr>
                        <a:t>1</a:t>
                      </a:r>
                      <a:endParaRPr lang="he-IL" sz="1600" b="0" kern="1200" dirty="0">
                        <a:solidFill>
                          <a:schemeClr val="tx1"/>
                        </a:solidFill>
                        <a:latin typeface="Calibri" panose="020F0502020204030204" pitchFamily="34" charset="0"/>
                        <a:ea typeface="+mn-ea"/>
                        <a:cs typeface="Calibri" panose="020F0502020204030204" pitchFamily="34" charset="0"/>
                      </a:endParaRP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smtClean="0">
                          <a:solidFill>
                            <a:schemeClr val="tx1"/>
                          </a:solidFill>
                          <a:latin typeface="Calibri" panose="020F0502020204030204" pitchFamily="34" charset="0"/>
                          <a:ea typeface="+mn-ea"/>
                          <a:cs typeface="Calibri" panose="020F0502020204030204" pitchFamily="34" charset="0"/>
                        </a:rPr>
                        <a:t>1</a:t>
                      </a:r>
                      <a:endParaRPr lang="he-IL" sz="1600" b="0" kern="1200" dirty="0">
                        <a:solidFill>
                          <a:schemeClr val="tx1"/>
                        </a:solidFill>
                        <a:latin typeface="Calibri" panose="020F0502020204030204" pitchFamily="34" charset="0"/>
                        <a:ea typeface="+mn-ea"/>
                        <a:cs typeface="Calibri" panose="020F0502020204030204" pitchFamily="34" charset="0"/>
                      </a:endParaRP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tc>
                  <a:txBody>
                    <a:bodyPr/>
                    <a:lstStyle/>
                    <a:p>
                      <a:pPr marL="0" algn="ctr" defTabSz="914400" rtl="1" eaLnBrk="1" fontAlgn="b" latinLnBrk="0" hangingPunct="1"/>
                      <a:r>
                        <a:rPr lang="he-IL" sz="1600" b="0" kern="1200" dirty="0" smtClean="0">
                          <a:solidFill>
                            <a:schemeClr val="tx1"/>
                          </a:solidFill>
                          <a:latin typeface="Calibri" panose="020F0502020204030204" pitchFamily="34" charset="0"/>
                          <a:ea typeface="+mn-ea"/>
                          <a:cs typeface="Calibri" panose="020F0502020204030204" pitchFamily="34" charset="0"/>
                        </a:rPr>
                        <a:t>1</a:t>
                      </a:r>
                      <a:endParaRPr lang="he-IL" sz="1600" b="0" kern="1200" dirty="0">
                        <a:solidFill>
                          <a:schemeClr val="tx1"/>
                        </a:solidFill>
                        <a:latin typeface="Calibri" panose="020F0502020204030204" pitchFamily="34" charset="0"/>
                        <a:ea typeface="+mn-ea"/>
                        <a:cs typeface="Calibri" panose="020F0502020204030204" pitchFamily="34" charset="0"/>
                      </a:endParaRP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F6E0"/>
                    </a:solidFill>
                  </a:tcPr>
                </a:tc>
                <a:extLst>
                  <a:ext uri="{0D108BD9-81ED-4DB2-BD59-A6C34878D82A}">
                    <a16:rowId xmlns:a16="http://schemas.microsoft.com/office/drawing/2014/main" val="2710974491"/>
                  </a:ext>
                </a:extLst>
              </a:tr>
            </a:tbl>
          </a:graphicData>
        </a:graphic>
      </p:graphicFrame>
      <p:sp>
        <p:nvSpPr>
          <p:cNvPr id="10" name="מלבן 9"/>
          <p:cNvSpPr/>
          <p:nvPr/>
        </p:nvSpPr>
        <p:spPr>
          <a:xfrm>
            <a:off x="8575847" y="592894"/>
            <a:ext cx="3446460" cy="369460"/>
          </a:xfrm>
          <a:prstGeom prst="rect">
            <a:avLst/>
          </a:prstGeom>
        </p:spPr>
        <p:txBody>
          <a:bodyPr wrap="square">
            <a:spAutoFit/>
          </a:bodyPr>
          <a:lstStyle/>
          <a:p>
            <a:r>
              <a:rPr lang="he-IL" sz="1801" b="1" dirty="0">
                <a:latin typeface="Calibri" panose="020F0502020204030204" pitchFamily="34" charset="0"/>
                <a:cs typeface="Calibri" panose="020F0502020204030204" pitchFamily="34" charset="0"/>
              </a:rPr>
              <a:t>רשימת הסעיפים ע"פ סוג הארגון</a:t>
            </a:r>
          </a:p>
        </p:txBody>
      </p:sp>
    </p:spTree>
    <p:extLst>
      <p:ext uri="{BB962C8B-B14F-4D97-AF65-F5344CB8AC3E}">
        <p14:creationId xmlns:p14="http://schemas.microsoft.com/office/powerpoint/2010/main" val="416046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4"/>
          <p:cNvSpPr/>
          <p:nvPr/>
        </p:nvSpPr>
        <p:spPr>
          <a:xfrm flipH="1">
            <a:off x="12143366" y="82405"/>
            <a:ext cx="45719" cy="484156"/>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1801">
              <a:solidFill>
                <a:srgbClr val="009999"/>
              </a:solidFill>
            </a:endParaRPr>
          </a:p>
        </p:txBody>
      </p:sp>
      <p:pic>
        <p:nvPicPr>
          <p:cNvPr id="2" name="תמונה 1"/>
          <p:cNvPicPr>
            <a:picLocks noChangeAspect="1"/>
          </p:cNvPicPr>
          <p:nvPr/>
        </p:nvPicPr>
        <p:blipFill>
          <a:blip r:embed="rId2"/>
          <a:stretch>
            <a:fillRect/>
          </a:stretch>
        </p:blipFill>
        <p:spPr>
          <a:xfrm>
            <a:off x="4326761" y="3"/>
            <a:ext cx="3759940" cy="6857997"/>
          </a:xfrm>
          <a:prstGeom prst="rect">
            <a:avLst/>
          </a:prstGeom>
        </p:spPr>
      </p:pic>
    </p:spTree>
    <p:extLst>
      <p:ext uri="{BB962C8B-B14F-4D97-AF65-F5344CB8AC3E}">
        <p14:creationId xmlns:p14="http://schemas.microsoft.com/office/powerpoint/2010/main" val="34114395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347113" y="951825"/>
            <a:ext cx="11490213" cy="5771009"/>
          </a:xfrm>
          <a:prstGeom prst="rect">
            <a:avLst/>
          </a:prstGeom>
        </p:spPr>
      </p:pic>
      <p:pic>
        <p:nvPicPr>
          <p:cNvPr id="4" name="Picture 2" descr="C:\Users\user\Desktop\לוגו משרד החינוך.p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 name="מלבן מעוגל 4"/>
          <p:cNvSpPr/>
          <p:nvPr/>
        </p:nvSpPr>
        <p:spPr>
          <a:xfrm>
            <a:off x="347113" y="523240"/>
            <a:ext cx="2718263" cy="985269"/>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3" name="תמונה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spTree>
    <p:extLst>
      <p:ext uri="{BB962C8B-B14F-4D97-AF65-F5344CB8AC3E}">
        <p14:creationId xmlns:p14="http://schemas.microsoft.com/office/powerpoint/2010/main" val="41387540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15329" y="1105220"/>
            <a:ext cx="12129568" cy="4705030"/>
          </a:xfrm>
          <a:prstGeom prst="rect">
            <a:avLst/>
          </a:prstGeom>
        </p:spPr>
      </p:pic>
      <p:pic>
        <p:nvPicPr>
          <p:cNvPr id="3" name="תמונה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4" name="Picture 2" descr="C:\Users\user\Desktop\לוגו משרד החינוך.png"/>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17210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p:cNvPicPr>
            <a:picLocks noChangeAspect="1"/>
          </p:cNvPicPr>
          <p:nvPr/>
        </p:nvPicPr>
        <p:blipFill>
          <a:blip r:embed="rId2"/>
          <a:stretch>
            <a:fillRect/>
          </a:stretch>
        </p:blipFill>
        <p:spPr>
          <a:xfrm>
            <a:off x="937040" y="415633"/>
            <a:ext cx="10310082" cy="6042573"/>
          </a:xfrm>
          <a:prstGeom prst="rect">
            <a:avLst/>
          </a:prstGeom>
        </p:spPr>
      </p:pic>
      <p:pic>
        <p:nvPicPr>
          <p:cNvPr id="4" name="תמונה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38433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943495" y="540258"/>
            <a:ext cx="10278687" cy="6188928"/>
          </a:xfrm>
          <a:prstGeom prst="rect">
            <a:avLst/>
          </a:prstGeom>
        </p:spPr>
      </p:pic>
      <p:pic>
        <p:nvPicPr>
          <p:cNvPr id="3" name="תמונה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4" name="Picture 2" descr="C:\Users\user\Desktop\לוגו משרד החינוך.png"/>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30482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A134706B-150F-487B-B4FB-34C10219C7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25FD23E7-C75D-4AFA-A4D4-BE555811094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Graphic 1">
            <a:extLst>
              <a:ext uri="{FF2B5EF4-FFF2-40B4-BE49-F238E27FC236}">
                <a16:creationId xmlns:a16="http://schemas.microsoft.com/office/drawing/2014/main" id="{D6705569-F545-4F47-A260-A9202826EA2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bg1"/>
          </a:solidFill>
          <a:ln w="32707" cap="flat">
            <a:noFill/>
            <a:prstDash val="solid"/>
            <a:miter/>
          </a:ln>
        </p:spPr>
        <p:txBody>
          <a:bodyPr rtlCol="0" anchor="ctr"/>
          <a:lstStyle/>
          <a:p>
            <a:endParaRPr lang="en-US" dirty="0"/>
          </a:p>
        </p:txBody>
      </p:sp>
      <p:sp>
        <p:nvSpPr>
          <p:cNvPr id="2" name="תיבת טקסט 1">
            <a:extLst>
              <a:ext uri="{FF2B5EF4-FFF2-40B4-BE49-F238E27FC236}">
                <a16:creationId xmlns:a16="http://schemas.microsoft.com/office/drawing/2014/main" id="{ABE759DD-0014-4AC0-9006-8E889F1F618B}"/>
              </a:ext>
            </a:extLst>
          </p:cNvPr>
          <p:cNvSpPr txBox="1"/>
          <p:nvPr/>
        </p:nvSpPr>
        <p:spPr>
          <a:xfrm>
            <a:off x="3323949" y="1937965"/>
            <a:ext cx="5541054" cy="2149412"/>
          </a:xfrm>
          <a:prstGeom prst="rect">
            <a:avLst/>
          </a:prstGeom>
        </p:spPr>
        <p:txBody>
          <a:bodyPr vert="horz" lIns="91440" tIns="45720" rIns="91440" bIns="45720" rtlCol="0" anchor="b">
            <a:normAutofit/>
          </a:bodyPr>
          <a:lstStyle/>
          <a:p>
            <a:pPr algn="ctr" rtl="0">
              <a:lnSpc>
                <a:spcPct val="90000"/>
              </a:lnSpc>
              <a:spcBef>
                <a:spcPct val="0"/>
              </a:spcBef>
              <a:spcAft>
                <a:spcPts val="600"/>
              </a:spcAft>
            </a:pPr>
            <a:r>
              <a:rPr lang="en-US" sz="8000" kern="1200" dirty="0" err="1">
                <a:solidFill>
                  <a:schemeClr val="tx1"/>
                </a:solidFill>
                <a:latin typeface="Gisha" panose="020B0502040204020203" pitchFamily="34" charset="-79"/>
                <a:ea typeface="+mj-ea"/>
                <a:cs typeface="Gisha" panose="020B0502040204020203" pitchFamily="34" charset="-79"/>
              </a:rPr>
              <a:t>מסמכי</a:t>
            </a:r>
            <a:r>
              <a:rPr lang="en-US" sz="8000" kern="1200" dirty="0">
                <a:solidFill>
                  <a:schemeClr val="tx1"/>
                </a:solidFill>
                <a:latin typeface="Gisha" panose="020B0502040204020203" pitchFamily="34" charset="-79"/>
                <a:ea typeface="+mj-ea"/>
                <a:cs typeface="Gisha" panose="020B0502040204020203" pitchFamily="34" charset="-79"/>
              </a:rPr>
              <a:t> </a:t>
            </a:r>
            <a:r>
              <a:rPr lang="en-US" sz="8000" kern="1200" dirty="0" err="1">
                <a:solidFill>
                  <a:schemeClr val="tx1"/>
                </a:solidFill>
                <a:latin typeface="Gisha" panose="020B0502040204020203" pitchFamily="34" charset="-79"/>
                <a:ea typeface="+mj-ea"/>
                <a:cs typeface="Gisha" panose="020B0502040204020203" pitchFamily="34" charset="-79"/>
              </a:rPr>
              <a:t>מנהל</a:t>
            </a:r>
            <a:endParaRPr lang="en-US" sz="8000" kern="1200" dirty="0">
              <a:solidFill>
                <a:schemeClr val="tx1"/>
              </a:solidFill>
              <a:latin typeface="Gisha" panose="020B0502040204020203" pitchFamily="34" charset="-79"/>
              <a:ea typeface="+mj-ea"/>
              <a:cs typeface="Gisha" panose="020B0502040204020203" pitchFamily="34" charset="-79"/>
            </a:endParaRPr>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02528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p:cNvPicPr>
            <a:picLocks noChangeAspect="1"/>
          </p:cNvPicPr>
          <p:nvPr/>
        </p:nvPicPr>
        <p:blipFill>
          <a:blip r:embed="rId2"/>
          <a:stretch>
            <a:fillRect/>
          </a:stretch>
        </p:blipFill>
        <p:spPr>
          <a:xfrm>
            <a:off x="557913" y="457060"/>
            <a:ext cx="11032290" cy="6042261"/>
          </a:xfrm>
          <a:prstGeom prst="rect">
            <a:avLst/>
          </a:prstGeom>
        </p:spPr>
      </p:pic>
      <p:sp>
        <p:nvSpPr>
          <p:cNvPr id="2" name="מלבן מעוגל 1"/>
          <p:cNvSpPr/>
          <p:nvPr/>
        </p:nvSpPr>
        <p:spPr>
          <a:xfrm>
            <a:off x="623455" y="120324"/>
            <a:ext cx="2718263" cy="985269"/>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4" name="תמונה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sp>
        <p:nvSpPr>
          <p:cNvPr id="8" name="מלבן מעוגל 7"/>
          <p:cNvSpPr/>
          <p:nvPr/>
        </p:nvSpPr>
        <p:spPr>
          <a:xfrm>
            <a:off x="11008821" y="540258"/>
            <a:ext cx="476598" cy="382298"/>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5" name="Picture 2" descr="C:\Users\user\Desktop\לוגו משרד החינוך.png"/>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775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79E27D9-03C7-44E2-9FF8-15D0C8506A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1136397" y="355269"/>
            <a:ext cx="9688296" cy="893721"/>
          </a:xfrm>
        </p:spPr>
        <p:txBody>
          <a:bodyPr anchor="b">
            <a:normAutofit/>
          </a:bodyPr>
          <a:lstStyle/>
          <a:p>
            <a:r>
              <a:rPr lang="he-IL" sz="4000" u="sng" dirty="0">
                <a:latin typeface="Gisha" panose="020B0502040204020203" pitchFamily="34" charset="-79"/>
                <a:cs typeface="Gisha" panose="020B0502040204020203" pitchFamily="34" charset="-79"/>
              </a:rPr>
              <a:t>מהלכים מרכזיים</a:t>
            </a:r>
          </a:p>
        </p:txBody>
      </p:sp>
      <p:sp>
        <p:nvSpPr>
          <p:cNvPr id="3" name="מציין מיקום תוכן 2"/>
          <p:cNvSpPr>
            <a:spLocks noGrp="1"/>
          </p:cNvSpPr>
          <p:nvPr>
            <p:ph idx="1"/>
          </p:nvPr>
        </p:nvSpPr>
        <p:spPr>
          <a:xfrm>
            <a:off x="1140690" y="1473221"/>
            <a:ext cx="9688296" cy="3454358"/>
          </a:xfrm>
        </p:spPr>
        <p:txBody>
          <a:bodyPr anchor="t">
            <a:noAutofit/>
          </a:bodyPr>
          <a:lstStyle/>
          <a:p>
            <a:pPr>
              <a:lnSpc>
                <a:spcPct val="150000"/>
              </a:lnSpc>
            </a:pPr>
            <a:r>
              <a:rPr lang="he-IL" sz="2400" dirty="0">
                <a:latin typeface="Gisha" panose="020B0502040204020203" pitchFamily="34" charset="-79"/>
                <a:cs typeface="Gisha" panose="020B0502040204020203" pitchFamily="34" charset="-79"/>
              </a:rPr>
              <a:t>הקצאת סל תקציבי גמיש ודיפרנציאלי לבתי הספר – יסודי וחט"ב</a:t>
            </a:r>
          </a:p>
          <a:p>
            <a:pPr>
              <a:lnSpc>
                <a:spcPct val="150000"/>
              </a:lnSpc>
            </a:pPr>
            <a:r>
              <a:rPr lang="he-IL" sz="2400" dirty="0">
                <a:latin typeface="Gisha" panose="020B0502040204020203" pitchFamily="34" charset="-79"/>
                <a:cs typeface="Gisha" panose="020B0502040204020203" pitchFamily="34" charset="-79"/>
              </a:rPr>
              <a:t>סל תקציבי גמיש לרשויות מקומיות</a:t>
            </a:r>
          </a:p>
          <a:p>
            <a:pPr>
              <a:lnSpc>
                <a:spcPct val="150000"/>
              </a:lnSpc>
            </a:pPr>
            <a:r>
              <a:rPr lang="he-IL" sz="2400" dirty="0">
                <a:latin typeface="Gisha" panose="020B0502040204020203" pitchFamily="34" charset="-79"/>
                <a:cs typeface="Gisha" panose="020B0502040204020203" pitchFamily="34" charset="-79"/>
              </a:rPr>
              <a:t>גמישות פדגוגית וגמישות בארגון הלמידה באופן </a:t>
            </a:r>
            <a:r>
              <a:rPr lang="he-IL" sz="2400" dirty="0" err="1">
                <a:latin typeface="Gisha" panose="020B0502040204020203" pitchFamily="34" charset="-79"/>
                <a:cs typeface="Gisha" panose="020B0502040204020203" pitchFamily="34" charset="-79"/>
              </a:rPr>
              <a:t>דיפרציאלי</a:t>
            </a:r>
            <a:r>
              <a:rPr lang="he-IL" sz="2400" dirty="0">
                <a:latin typeface="Gisha" panose="020B0502040204020203" pitchFamily="34" charset="-79"/>
                <a:cs typeface="Gisha" panose="020B0502040204020203" pitchFamily="34" charset="-79"/>
              </a:rPr>
              <a:t> – יסודי וחט"ב</a:t>
            </a:r>
          </a:p>
          <a:p>
            <a:pPr>
              <a:lnSpc>
                <a:spcPct val="150000"/>
              </a:lnSpc>
            </a:pPr>
            <a:r>
              <a:rPr lang="he-IL" sz="2400" dirty="0">
                <a:latin typeface="Gisha" panose="020B0502040204020203" pitchFamily="34" charset="-79"/>
                <a:cs typeface="Gisha" panose="020B0502040204020203" pitchFamily="34" charset="-79"/>
              </a:rPr>
              <a:t>גמישות ניהולית </a:t>
            </a:r>
            <a:r>
              <a:rPr lang="he-IL" sz="2400" dirty="0" err="1">
                <a:latin typeface="Gisha" panose="020B0502040204020203" pitchFamily="34" charset="-79"/>
                <a:cs typeface="Gisha" panose="020B0502040204020203" pitchFamily="34" charset="-79"/>
              </a:rPr>
              <a:t>בחט"ע</a:t>
            </a:r>
            <a:endParaRPr lang="he-IL" sz="2400" dirty="0">
              <a:latin typeface="Gisha" panose="020B0502040204020203" pitchFamily="34" charset="-79"/>
              <a:cs typeface="Gisha" panose="020B0502040204020203" pitchFamily="34" charset="-79"/>
            </a:endParaRPr>
          </a:p>
          <a:p>
            <a:pPr>
              <a:lnSpc>
                <a:spcPct val="150000"/>
              </a:lnSpc>
            </a:pPr>
            <a:r>
              <a:rPr lang="he-IL" sz="2400" dirty="0">
                <a:latin typeface="Gisha" panose="020B0502040204020203" pitchFamily="34" charset="-79"/>
                <a:cs typeface="Gisha" panose="020B0502040204020203" pitchFamily="34" charset="-79"/>
              </a:rPr>
              <a:t>ליווי דיפרנציאלי לבתי הספר וסל מחוזי גמיש</a:t>
            </a:r>
          </a:p>
          <a:p>
            <a:pPr>
              <a:lnSpc>
                <a:spcPct val="150000"/>
              </a:lnSpc>
            </a:pPr>
            <a:r>
              <a:rPr lang="he-IL" sz="2400" dirty="0">
                <a:latin typeface="Gisha" panose="020B0502040204020203" pitchFamily="34" charset="-79"/>
                <a:cs typeface="Gisha" panose="020B0502040204020203" pitchFamily="34" charset="-79"/>
              </a:rPr>
              <a:t>מערך מדידה והערכה</a:t>
            </a:r>
          </a:p>
        </p:txBody>
      </p:sp>
      <p:sp>
        <p:nvSpPr>
          <p:cNvPr id="21" name="Rectangle 20">
            <a:extLst>
              <a:ext uri="{FF2B5EF4-FFF2-40B4-BE49-F238E27FC236}">
                <a16:creationId xmlns:a16="http://schemas.microsoft.com/office/drawing/2014/main" id="{EEBF1590-3B36-48EE-A89D-3B6F3CB256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C8F6C8C-AB5A-4548-942D-E3FD40ACBC4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תמונה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10276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p:cNvPicPr>
            <a:picLocks noChangeAspect="1"/>
          </p:cNvPicPr>
          <p:nvPr/>
        </p:nvPicPr>
        <p:blipFill>
          <a:blip r:embed="rId2"/>
          <a:stretch>
            <a:fillRect/>
          </a:stretch>
        </p:blipFill>
        <p:spPr>
          <a:xfrm>
            <a:off x="16621" y="36196"/>
            <a:ext cx="12127143" cy="6754467"/>
          </a:xfrm>
          <a:prstGeom prst="rect">
            <a:avLst/>
          </a:prstGeom>
        </p:spPr>
      </p:pic>
      <p:sp>
        <p:nvSpPr>
          <p:cNvPr id="6" name="מלבן מעוגל 5"/>
          <p:cNvSpPr/>
          <p:nvPr/>
        </p:nvSpPr>
        <p:spPr>
          <a:xfrm>
            <a:off x="751368" y="41511"/>
            <a:ext cx="2183026" cy="935445"/>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4" name="תמונה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sp>
        <p:nvSpPr>
          <p:cNvPr id="7" name="מלבן מעוגל 6"/>
          <p:cNvSpPr/>
          <p:nvPr/>
        </p:nvSpPr>
        <p:spPr>
          <a:xfrm>
            <a:off x="11354938" y="97753"/>
            <a:ext cx="673333" cy="82296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5" name="Picture 2" descr="C:\Users\user\Desktop\לוגו משרד החינוך.png"/>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72059"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8017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8467" y="37586"/>
            <a:ext cx="12102687" cy="6820414"/>
          </a:xfrm>
          <a:prstGeom prst="rect">
            <a:avLst/>
          </a:prstGeom>
        </p:spPr>
      </p:pic>
      <p:sp>
        <p:nvSpPr>
          <p:cNvPr id="5" name="מלבן מעוגל 4"/>
          <p:cNvSpPr/>
          <p:nvPr/>
        </p:nvSpPr>
        <p:spPr>
          <a:xfrm>
            <a:off x="623455" y="120324"/>
            <a:ext cx="2718263" cy="985269"/>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3" name="תמונה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sp>
        <p:nvSpPr>
          <p:cNvPr id="6" name="מלבן מעוגל 5"/>
          <p:cNvSpPr/>
          <p:nvPr/>
        </p:nvSpPr>
        <p:spPr>
          <a:xfrm>
            <a:off x="11546379" y="49825"/>
            <a:ext cx="539836" cy="839638"/>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7" name="מלבן מעוגל 6"/>
          <p:cNvSpPr/>
          <p:nvPr/>
        </p:nvSpPr>
        <p:spPr>
          <a:xfrm rot="16200000">
            <a:off x="10774452" y="-446099"/>
            <a:ext cx="349320" cy="1482165"/>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4" name="Picture 2" descr="C:\Users\user\Desktop\לוגו משרד החינוך.png"/>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307210" y="53751"/>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87791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תמונה 2"/>
          <p:cNvPicPr>
            <a:picLocks noChangeAspect="1"/>
          </p:cNvPicPr>
          <p:nvPr/>
        </p:nvPicPr>
        <p:blipFill>
          <a:blip r:embed="rId2"/>
          <a:stretch>
            <a:fillRect/>
          </a:stretch>
        </p:blipFill>
        <p:spPr>
          <a:xfrm>
            <a:off x="1586951" y="345237"/>
            <a:ext cx="9134475" cy="6200775"/>
          </a:xfrm>
          <a:prstGeom prst="rect">
            <a:avLst/>
          </a:prstGeom>
        </p:spPr>
      </p:pic>
      <p:pic>
        <p:nvPicPr>
          <p:cNvPr id="4" name="תמונה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3858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a:blip r:embed="rId2"/>
          <a:stretch>
            <a:fillRect/>
          </a:stretch>
        </p:blipFill>
        <p:spPr>
          <a:xfrm>
            <a:off x="25401" y="182880"/>
            <a:ext cx="11852422" cy="6641252"/>
          </a:xfrm>
          <a:prstGeom prst="rect">
            <a:avLst/>
          </a:prstGeom>
        </p:spPr>
      </p:pic>
      <p:sp>
        <p:nvSpPr>
          <p:cNvPr id="5" name="מלבן מעוגל 4"/>
          <p:cNvSpPr/>
          <p:nvPr/>
        </p:nvSpPr>
        <p:spPr>
          <a:xfrm>
            <a:off x="839586" y="228531"/>
            <a:ext cx="2144193" cy="623453"/>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3" name="תמונה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sp>
        <p:nvSpPr>
          <p:cNvPr id="6" name="מלבן מעוגל 5"/>
          <p:cNvSpPr/>
          <p:nvPr/>
        </p:nvSpPr>
        <p:spPr>
          <a:xfrm>
            <a:off x="11294716" y="211905"/>
            <a:ext cx="539836" cy="839638"/>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4" name="Picture 2" descr="C:\Users\user\Desktop\לוגו משרד החינוך.png"/>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24666" y="66841"/>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41082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תמונה 4">
            <a:extLst>
              <a:ext uri="{FF2B5EF4-FFF2-40B4-BE49-F238E27FC236}">
                <a16:creationId xmlns:a16="http://schemas.microsoft.com/office/drawing/2014/main" id="{0920BD4D-ECC8-4B18-9DB9-C05439C2A2E7}"/>
              </a:ext>
            </a:extLst>
          </p:cNvPr>
          <p:cNvPicPr>
            <a:picLocks noChangeAspect="1"/>
          </p:cNvPicPr>
          <p:nvPr/>
        </p:nvPicPr>
        <p:blipFill rotWithShape="1">
          <a:blip r:embed="rId2"/>
          <a:srcRect b="19"/>
          <a:stretch/>
        </p:blipFill>
        <p:spPr>
          <a:xfrm>
            <a:off x="20" y="1282"/>
            <a:ext cx="12191980" cy="6856718"/>
          </a:xfrm>
          <a:prstGeom prst="rect">
            <a:avLst/>
          </a:prstGeom>
        </p:spPr>
      </p:pic>
      <p:sp>
        <p:nvSpPr>
          <p:cNvPr id="2" name="תיבת טקסט 1">
            <a:extLst>
              <a:ext uri="{FF2B5EF4-FFF2-40B4-BE49-F238E27FC236}">
                <a16:creationId xmlns:a16="http://schemas.microsoft.com/office/drawing/2014/main" id="{9492FF54-5781-4185-95A1-367556C3571E}"/>
              </a:ext>
            </a:extLst>
          </p:cNvPr>
          <p:cNvSpPr txBox="1"/>
          <p:nvPr/>
        </p:nvSpPr>
        <p:spPr>
          <a:xfrm>
            <a:off x="6785678" y="2009775"/>
            <a:ext cx="3587841" cy="2185214"/>
          </a:xfrm>
          <a:prstGeom prst="rect">
            <a:avLst/>
          </a:prstGeom>
          <a:noFill/>
        </p:spPr>
        <p:txBody>
          <a:bodyPr wrap="none" rtlCol="1">
            <a:spAutoFit/>
          </a:bodyPr>
          <a:lstStyle/>
          <a:p>
            <a:pPr algn="ctr"/>
            <a:r>
              <a:rPr lang="he-IL" sz="8800" dirty="0">
                <a:effectLst>
                  <a:outerShdw blurRad="38100" dist="38100" dir="2700000" algn="tl">
                    <a:srgbClr val="000000">
                      <a:alpha val="43137"/>
                    </a:srgbClr>
                  </a:outerShdw>
                </a:effectLst>
                <a:latin typeface="Gisha" panose="020B0502040204020203" pitchFamily="34" charset="-79"/>
                <a:cs typeface="Gisha" panose="020B0502040204020203" pitchFamily="34" charset="-79"/>
              </a:rPr>
              <a:t>הפסקה</a:t>
            </a:r>
            <a:r>
              <a:rPr lang="en-US" sz="8800" dirty="0">
                <a:effectLst>
                  <a:outerShdw blurRad="38100" dist="38100" dir="2700000" algn="tl">
                    <a:srgbClr val="000000">
                      <a:alpha val="43137"/>
                    </a:srgbClr>
                  </a:outerShdw>
                </a:effectLst>
                <a:latin typeface="Gisha" panose="020B0502040204020203" pitchFamily="34" charset="-79"/>
                <a:cs typeface="Gisha" panose="020B0502040204020203" pitchFamily="34" charset="-79"/>
              </a:rPr>
              <a:t/>
            </a:r>
            <a:br>
              <a:rPr lang="en-US" sz="8800" dirty="0">
                <a:effectLst>
                  <a:outerShdw blurRad="38100" dist="38100" dir="2700000" algn="tl">
                    <a:srgbClr val="000000">
                      <a:alpha val="43137"/>
                    </a:srgbClr>
                  </a:outerShdw>
                </a:effectLst>
                <a:latin typeface="Gisha" panose="020B0502040204020203" pitchFamily="34" charset="-79"/>
                <a:cs typeface="Gisha" panose="020B0502040204020203" pitchFamily="34" charset="-79"/>
              </a:rPr>
            </a:br>
            <a:r>
              <a:rPr lang="he-IL" sz="4800" dirty="0">
                <a:effectLst>
                  <a:outerShdw blurRad="38100" dist="38100" dir="2700000" algn="tl">
                    <a:srgbClr val="000000">
                      <a:alpha val="43137"/>
                    </a:srgbClr>
                  </a:outerShdw>
                </a:effectLst>
                <a:latin typeface="Gisha" panose="020B0502040204020203" pitchFamily="34" charset="-79"/>
                <a:cs typeface="Gisha" panose="020B0502040204020203" pitchFamily="34" charset="-79"/>
              </a:rPr>
              <a:t>(15 דקות)</a:t>
            </a:r>
            <a:endParaRPr lang="he-IL" sz="8800" dirty="0">
              <a:effectLst>
                <a:outerShdw blurRad="38100" dist="38100" dir="2700000" algn="tl">
                  <a:srgbClr val="000000">
                    <a:alpha val="43137"/>
                  </a:srgbClr>
                </a:outerShdw>
              </a:effectLst>
              <a:latin typeface="Gisha" panose="020B0502040204020203" pitchFamily="34" charset="-79"/>
              <a:cs typeface="Gisha" panose="020B0502040204020203" pitchFamily="34" charset="-79"/>
            </a:endParaRPr>
          </a:p>
        </p:txBody>
      </p:sp>
    </p:spTree>
    <p:extLst>
      <p:ext uri="{BB962C8B-B14F-4D97-AF65-F5344CB8AC3E}">
        <p14:creationId xmlns:p14="http://schemas.microsoft.com/office/powerpoint/2010/main" val="6618841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C0B27210-D0CA-4654-B3E3-9ABB4F178EA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כותרת 11"/>
          <p:cNvSpPr>
            <a:spLocks noGrp="1"/>
          </p:cNvSpPr>
          <p:nvPr>
            <p:ph type="title"/>
          </p:nvPr>
        </p:nvSpPr>
        <p:spPr>
          <a:xfrm>
            <a:off x="6995692" y="2173460"/>
            <a:ext cx="4431767" cy="2889114"/>
          </a:xfrm>
          <a:scene3d>
            <a:camera prst="orthographicFront">
              <a:rot lat="0" lon="0" rev="0"/>
            </a:camera>
            <a:lightRig rig="balanced" dir="t">
              <a:rot lat="0" lon="0" rev="8700000"/>
            </a:lightRig>
          </a:scene3d>
        </p:spPr>
        <p:txBody>
          <a:bodyPr vert="horz" lIns="91440" tIns="45720" rIns="91440" bIns="45720" rtlCol="0" anchor="t">
            <a:normAutofit/>
          </a:bodyPr>
          <a:lstStyle/>
          <a:p>
            <a:pPr algn="ctr" rtl="0"/>
            <a:r>
              <a:rPr lang="en-US" sz="8000" b="1" kern="1200" dirty="0" err="1">
                <a:solidFill>
                  <a:schemeClr val="bg1"/>
                </a:solidFill>
                <a:effectLst>
                  <a:outerShdw blurRad="38100" dist="38100" dir="2700000" algn="tl">
                    <a:srgbClr val="000000">
                      <a:alpha val="43137"/>
                    </a:srgbClr>
                  </a:outerShdw>
                </a:effectLst>
                <a:latin typeface="Gisha" panose="020B0502040204020203" pitchFamily="34" charset="-79"/>
                <a:cs typeface="Gisha" panose="020B0502040204020203" pitchFamily="34" charset="-79"/>
              </a:rPr>
              <a:t>מענה</a:t>
            </a:r>
            <a:r>
              <a:rPr lang="en-US" sz="8000" b="1" kern="1200" dirty="0">
                <a:solidFill>
                  <a:schemeClr val="bg1"/>
                </a:solidFill>
                <a:effectLst>
                  <a:outerShdw blurRad="38100" dist="38100" dir="2700000" algn="tl">
                    <a:srgbClr val="000000">
                      <a:alpha val="43137"/>
                    </a:srgbClr>
                  </a:outerShdw>
                </a:effectLst>
                <a:latin typeface="Gisha" panose="020B0502040204020203" pitchFamily="34" charset="-79"/>
                <a:cs typeface="Gisha" panose="020B0502040204020203" pitchFamily="34" charset="-79"/>
              </a:rPr>
              <a:t> </a:t>
            </a:r>
            <a:r>
              <a:rPr lang="en-US" sz="8000" b="1" kern="1200" dirty="0" err="1">
                <a:solidFill>
                  <a:schemeClr val="bg1"/>
                </a:solidFill>
                <a:effectLst>
                  <a:outerShdw blurRad="38100" dist="38100" dir="2700000" algn="tl">
                    <a:srgbClr val="000000">
                      <a:alpha val="43137"/>
                    </a:srgbClr>
                  </a:outerShdw>
                </a:effectLst>
                <a:latin typeface="Gisha" panose="020B0502040204020203" pitchFamily="34" charset="-79"/>
                <a:cs typeface="Gisha" panose="020B0502040204020203" pitchFamily="34" charset="-79"/>
              </a:rPr>
              <a:t>לשאלות</a:t>
            </a:r>
            <a:endParaRPr lang="en-US" sz="8000" b="1" kern="1200" dirty="0">
              <a:solidFill>
                <a:schemeClr val="bg1"/>
              </a:solidFill>
              <a:effectLst>
                <a:outerShdw blurRad="38100" dist="38100" dir="2700000" algn="tl">
                  <a:srgbClr val="000000">
                    <a:alpha val="43137"/>
                  </a:srgbClr>
                </a:outerShdw>
              </a:effectLst>
              <a:latin typeface="Gisha" panose="020B0502040204020203" pitchFamily="34" charset="-79"/>
              <a:cs typeface="Gisha" panose="020B0502040204020203" pitchFamily="34" charset="-79"/>
            </a:endParaRPr>
          </a:p>
        </p:txBody>
      </p:sp>
      <p:sp>
        <p:nvSpPr>
          <p:cNvPr id="49" name="Freeform: Shape 48">
            <a:extLst>
              <a:ext uri="{FF2B5EF4-FFF2-40B4-BE49-F238E27FC236}">
                <a16:creationId xmlns:a16="http://schemas.microsoft.com/office/drawing/2014/main" id="{F1AB2A50-5E20-4BC3-954F-034B0BDCDF5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480073"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51" name="Freeform: Shape 50">
            <a:extLst>
              <a:ext uri="{FF2B5EF4-FFF2-40B4-BE49-F238E27FC236}">
                <a16:creationId xmlns:a16="http://schemas.microsoft.com/office/drawing/2014/main" id="{41AEA765-5054-4EF9-AF8D-D199F28936E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49216"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2" name="Picture 2" descr="C:\Users\user\Desktop\לוגו משרד החינוך.png">
            <a:extLst>
              <a:ext uri="{FF2B5EF4-FFF2-40B4-BE49-F238E27FC236}">
                <a16:creationId xmlns:a16="http://schemas.microsoft.com/office/drawing/2014/main" id="{F82FC044-E11C-4899-A0EC-31478270AA23}"/>
              </a:ext>
            </a:extLst>
          </p:cNvPr>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41856" y="4157932"/>
            <a:ext cx="2388726" cy="2544203"/>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70437" y="2663910"/>
            <a:ext cx="4708341" cy="954107"/>
          </a:xfrm>
          <a:prstGeom prst="rect">
            <a:avLst/>
          </a:prstGeom>
          <a:noFill/>
        </p:spPr>
        <p:txBody>
          <a:bodyPr wrap="none" rtlCol="1">
            <a:spAutoFit/>
          </a:bodyPr>
          <a:lstStyle/>
          <a:p>
            <a:r>
              <a:rPr lang="he-IL" sz="2800" b="1" dirty="0" smtClean="0">
                <a:latin typeface="Gisha" panose="020B0502040204020203" pitchFamily="34" charset="-79"/>
                <a:cs typeface="Gisha" panose="020B0502040204020203" pitchFamily="34" charset="-79"/>
              </a:rPr>
              <a:t>טלפון המוקד- 6552*</a:t>
            </a:r>
            <a:r>
              <a:rPr lang="en-US" sz="2800" b="1" dirty="0" smtClean="0">
                <a:latin typeface="Gisha" panose="020B0502040204020203" pitchFamily="34" charset="-79"/>
                <a:cs typeface="Gisha" panose="020B0502040204020203" pitchFamily="34" charset="-79"/>
              </a:rPr>
              <a:t/>
            </a:r>
            <a:br>
              <a:rPr lang="en-US" sz="2800" b="1" dirty="0" smtClean="0">
                <a:latin typeface="Gisha" panose="020B0502040204020203" pitchFamily="34" charset="-79"/>
                <a:cs typeface="Gisha" panose="020B0502040204020203" pitchFamily="34" charset="-79"/>
              </a:rPr>
            </a:br>
            <a:r>
              <a:rPr lang="he-IL" sz="2800" b="1" dirty="0" smtClean="0">
                <a:latin typeface="Gisha" panose="020B0502040204020203" pitchFamily="34" charset="-79"/>
                <a:cs typeface="Gisha" panose="020B0502040204020203" pitchFamily="34" charset="-79"/>
              </a:rPr>
              <a:t>(הקו מתוכנן להיפתח ב29/3)</a:t>
            </a:r>
            <a:endParaRPr lang="he-IL" sz="2800" b="1" dirty="0">
              <a:latin typeface="Gisha" panose="020B0502040204020203" pitchFamily="34" charset="-79"/>
              <a:cs typeface="Gisha" panose="020B0502040204020203" pitchFamily="34" charset="-79"/>
            </a:endParaRPr>
          </a:p>
        </p:txBody>
      </p:sp>
    </p:spTree>
    <p:extLst>
      <p:ext uri="{BB962C8B-B14F-4D97-AF65-F5344CB8AC3E}">
        <p14:creationId xmlns:p14="http://schemas.microsoft.com/office/powerpoint/2010/main" val="1182129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12"/>
                                        </p:tgtEl>
                                        <p:attrNameLst>
                                          <p:attrName>style.visibility</p:attrName>
                                        </p:attrNameLst>
                                      </p:cBhvr>
                                      <p:to>
                                        <p:strVal val="visible"/>
                                      </p:to>
                                    </p:set>
                                    <p:animEffect transition="in" filter="fade">
                                      <p:cBhvr>
                                        <p:cTn id="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23774" y="200472"/>
            <a:ext cx="10591800" cy="523220"/>
          </a:xfrm>
          <a:prstGeom prst="rect">
            <a:avLst/>
          </a:prstGeom>
          <a:noFill/>
        </p:spPr>
        <p:txBody>
          <a:bodyPr wrap="square" rtlCol="1">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2800" b="0" i="0" u="sng" strike="noStrike" kern="1200" cap="none" spc="0" normalizeH="0" baseline="0" noProof="0" dirty="0" err="1">
                <a:ln>
                  <a:noFill/>
                </a:ln>
                <a:solidFill>
                  <a:prstClr val="black"/>
                </a:solidFill>
                <a:effectLst/>
                <a:uLnTx/>
                <a:uFillTx/>
                <a:latin typeface="Gisha" panose="020B0502040204020203" pitchFamily="34" charset="-79"/>
                <a:cs typeface="Gisha" panose="020B0502040204020203" pitchFamily="34" charset="-79"/>
              </a:rPr>
              <a:t>תוכנית</a:t>
            </a:r>
            <a:r>
              <a:rPr kumimoji="0" lang="he-IL" sz="2800" b="0" i="0" u="sng"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 הגמישות הניהולית ביסודי ובחט"ב</a:t>
            </a:r>
          </a:p>
        </p:txBody>
      </p:sp>
      <p:sp>
        <p:nvSpPr>
          <p:cNvPr id="11" name="מלבן מעוגל 10"/>
          <p:cNvSpPr/>
          <p:nvPr/>
        </p:nvSpPr>
        <p:spPr>
          <a:xfrm>
            <a:off x="177222" y="4776283"/>
            <a:ext cx="7693149" cy="42454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מערך ליווי דיפרנציאלי</a:t>
            </a:r>
          </a:p>
        </p:txBody>
      </p:sp>
      <p:sp>
        <p:nvSpPr>
          <p:cNvPr id="13" name="מלבן מעוגל 12"/>
          <p:cNvSpPr/>
          <p:nvPr/>
        </p:nvSpPr>
        <p:spPr>
          <a:xfrm>
            <a:off x="174493" y="5312024"/>
            <a:ext cx="7695878" cy="34671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מדידה והערכה</a:t>
            </a:r>
          </a:p>
        </p:txBody>
      </p:sp>
      <p:sp>
        <p:nvSpPr>
          <p:cNvPr id="14" name="מלבן מעוגל 13"/>
          <p:cNvSpPr/>
          <p:nvPr/>
        </p:nvSpPr>
        <p:spPr>
          <a:xfrm>
            <a:off x="174494" y="4255664"/>
            <a:ext cx="7695878" cy="42454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ניהול דיגיטלי מקצה לקצה</a:t>
            </a:r>
          </a:p>
        </p:txBody>
      </p:sp>
      <p:sp>
        <p:nvSpPr>
          <p:cNvPr id="16" name="מלבן מעוגל 15"/>
          <p:cNvSpPr/>
          <p:nvPr/>
        </p:nvSpPr>
        <p:spPr>
          <a:xfrm>
            <a:off x="174493" y="5744855"/>
            <a:ext cx="7695878" cy="42454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בקרת איכות על </a:t>
            </a:r>
            <a:r>
              <a:rPr kumimoji="0" lang="he-IL" sz="1800" b="0" i="0" u="none" strike="noStrike" kern="1200" cap="none" spc="0" normalizeH="0" baseline="0" noProof="0" dirty="0" err="1">
                <a:ln>
                  <a:noFill/>
                </a:ln>
                <a:solidFill>
                  <a:prstClr val="black"/>
                </a:solidFill>
                <a:effectLst/>
                <a:uLnTx/>
                <a:uFillTx/>
                <a:latin typeface="Gisha" panose="020B0502040204020203" pitchFamily="34" charset="-79"/>
                <a:cs typeface="Gisha" panose="020B0502040204020203" pitchFamily="34" charset="-79"/>
              </a:rPr>
              <a:t>תוכניות</a:t>
            </a: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 ומענים</a:t>
            </a:r>
          </a:p>
        </p:txBody>
      </p:sp>
      <p:sp>
        <p:nvSpPr>
          <p:cNvPr id="17" name="מלבן מעוגל 16"/>
          <p:cNvSpPr/>
          <p:nvPr/>
        </p:nvSpPr>
        <p:spPr>
          <a:xfrm>
            <a:off x="1683202" y="258014"/>
            <a:ext cx="1483182" cy="233515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בקרה מנהלית ותקציבית</a:t>
            </a:r>
          </a:p>
        </p:txBody>
      </p:sp>
      <p:sp>
        <p:nvSpPr>
          <p:cNvPr id="23" name="מלבן מעוגל 22"/>
          <p:cNvSpPr/>
          <p:nvPr/>
        </p:nvSpPr>
        <p:spPr>
          <a:xfrm>
            <a:off x="7929905" y="1841240"/>
            <a:ext cx="1483183" cy="72326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7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כרטיסי אשראי/סליקה</a:t>
            </a:r>
          </a:p>
        </p:txBody>
      </p:sp>
      <p:sp>
        <p:nvSpPr>
          <p:cNvPr id="26" name="מלבן מעוגל 25"/>
          <p:cNvSpPr/>
          <p:nvPr/>
        </p:nvSpPr>
        <p:spPr>
          <a:xfrm>
            <a:off x="3253468" y="2672440"/>
            <a:ext cx="1483182" cy="75422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צריכה על פי סלים</a:t>
            </a:r>
          </a:p>
        </p:txBody>
      </p:sp>
      <p:sp>
        <p:nvSpPr>
          <p:cNvPr id="28" name="מלבן מעוגל 27"/>
          <p:cNvSpPr/>
          <p:nvPr/>
        </p:nvSpPr>
        <p:spPr>
          <a:xfrm>
            <a:off x="3253469" y="1852315"/>
            <a:ext cx="1466854" cy="7339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6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מאגר </a:t>
            </a:r>
            <a:r>
              <a:rPr kumimoji="0" lang="he-IL" sz="1600" b="0" i="0" u="none" strike="noStrike" kern="1200" cap="none" spc="0" normalizeH="0" baseline="0" noProof="0" dirty="0" err="1">
                <a:ln>
                  <a:noFill/>
                </a:ln>
                <a:solidFill>
                  <a:prstClr val="black"/>
                </a:solidFill>
                <a:effectLst/>
                <a:uLnTx/>
                <a:uFillTx/>
                <a:latin typeface="Gisha" panose="020B0502040204020203" pitchFamily="34" charset="-79"/>
                <a:cs typeface="Gisha" panose="020B0502040204020203" pitchFamily="34" charset="-79"/>
              </a:rPr>
              <a:t>תוכניות</a:t>
            </a:r>
            <a:r>
              <a:rPr kumimoji="0" lang="he-IL" sz="16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 ומענים</a:t>
            </a:r>
          </a:p>
        </p:txBody>
      </p:sp>
      <p:sp>
        <p:nvSpPr>
          <p:cNvPr id="29" name="מלבן מעוגל 28"/>
          <p:cNvSpPr/>
          <p:nvPr/>
        </p:nvSpPr>
        <p:spPr>
          <a:xfrm>
            <a:off x="3253468" y="258014"/>
            <a:ext cx="1466694" cy="75911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מכרזי מדף משרדיים</a:t>
            </a:r>
          </a:p>
        </p:txBody>
      </p:sp>
      <p:sp>
        <p:nvSpPr>
          <p:cNvPr id="30" name="מלבן מעוגל 29"/>
          <p:cNvSpPr/>
          <p:nvPr/>
        </p:nvSpPr>
        <p:spPr>
          <a:xfrm>
            <a:off x="3253468" y="1103334"/>
            <a:ext cx="1466694" cy="66624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6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מענים באמצעות הרשות</a:t>
            </a:r>
          </a:p>
        </p:txBody>
      </p:sp>
      <p:sp>
        <p:nvSpPr>
          <p:cNvPr id="33" name="מלבן מעוגל 32"/>
          <p:cNvSpPr/>
          <p:nvPr/>
        </p:nvSpPr>
        <p:spPr>
          <a:xfrm>
            <a:off x="7986376" y="4776283"/>
            <a:ext cx="1483182" cy="88245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סיווג מוסדות</a:t>
            </a:r>
          </a:p>
        </p:txBody>
      </p:sp>
      <p:sp>
        <p:nvSpPr>
          <p:cNvPr id="34" name="מלבן מעוגל 33"/>
          <p:cNvSpPr/>
          <p:nvPr/>
        </p:nvSpPr>
        <p:spPr>
          <a:xfrm>
            <a:off x="148639" y="6274509"/>
            <a:ext cx="7721732" cy="42454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הכשרות מנהלים</a:t>
            </a:r>
          </a:p>
        </p:txBody>
      </p:sp>
      <p:sp>
        <p:nvSpPr>
          <p:cNvPr id="35" name="מלבן מעוגל 34"/>
          <p:cNvSpPr/>
          <p:nvPr/>
        </p:nvSpPr>
        <p:spPr>
          <a:xfrm>
            <a:off x="9555961" y="3543251"/>
            <a:ext cx="2472599" cy="315580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שיתוף ציבור, תיווך ודברור</a:t>
            </a:r>
          </a:p>
        </p:txBody>
      </p:sp>
      <p:sp>
        <p:nvSpPr>
          <p:cNvPr id="36" name="מלבן מעוגל 35"/>
          <p:cNvSpPr/>
          <p:nvPr/>
        </p:nvSpPr>
        <p:spPr>
          <a:xfrm>
            <a:off x="4817604" y="2669333"/>
            <a:ext cx="1483182" cy="75422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בניית ת"ע תקציבית</a:t>
            </a:r>
          </a:p>
        </p:txBody>
      </p:sp>
      <p:sp>
        <p:nvSpPr>
          <p:cNvPr id="37" name="מלבן מעוגל 36"/>
          <p:cNvSpPr/>
          <p:nvPr/>
        </p:nvSpPr>
        <p:spPr>
          <a:xfrm>
            <a:off x="6387189" y="2667022"/>
            <a:ext cx="1483182" cy="1503656"/>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מיפוי צרכים</a:t>
            </a:r>
          </a:p>
        </p:txBody>
      </p:sp>
      <p:sp>
        <p:nvSpPr>
          <p:cNvPr id="38" name="מלבן מעוגל 37"/>
          <p:cNvSpPr/>
          <p:nvPr/>
        </p:nvSpPr>
        <p:spPr>
          <a:xfrm>
            <a:off x="1683201" y="2680774"/>
            <a:ext cx="1483182" cy="75422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תשלום ודיווח ביצוע</a:t>
            </a:r>
          </a:p>
        </p:txBody>
      </p:sp>
      <p:sp>
        <p:nvSpPr>
          <p:cNvPr id="42" name="מלבן מעוגל 41"/>
          <p:cNvSpPr/>
          <p:nvPr/>
        </p:nvSpPr>
        <p:spPr>
          <a:xfrm>
            <a:off x="7933637" y="2667719"/>
            <a:ext cx="1483182" cy="75422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תקציב גמיש בית ספרי</a:t>
            </a:r>
          </a:p>
        </p:txBody>
      </p:sp>
      <p:sp>
        <p:nvSpPr>
          <p:cNvPr id="43" name="מלבן מעוגל 42"/>
          <p:cNvSpPr/>
          <p:nvPr/>
        </p:nvSpPr>
        <p:spPr>
          <a:xfrm>
            <a:off x="112934" y="2674966"/>
            <a:ext cx="1483182" cy="1476036"/>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הערכת אפקטיביות</a:t>
            </a:r>
          </a:p>
        </p:txBody>
      </p:sp>
      <p:sp>
        <p:nvSpPr>
          <p:cNvPr id="44" name="מלבן מעוגל 43"/>
          <p:cNvSpPr/>
          <p:nvPr/>
        </p:nvSpPr>
        <p:spPr>
          <a:xfrm>
            <a:off x="4844817" y="3543251"/>
            <a:ext cx="1455969" cy="62742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בניית </a:t>
            </a:r>
            <a:r>
              <a:rPr kumimoji="0" lang="he-IL" sz="1800" b="0" i="0" u="none" strike="noStrike" kern="1200" cap="none" spc="0" normalizeH="0" baseline="0" noProof="0" dirty="0" err="1">
                <a:ln>
                  <a:noFill/>
                </a:ln>
                <a:solidFill>
                  <a:prstClr val="black"/>
                </a:solidFill>
                <a:effectLst/>
                <a:uLnTx/>
                <a:uFillTx/>
                <a:latin typeface="Gisha" panose="020B0502040204020203" pitchFamily="34" charset="-79"/>
                <a:cs typeface="Gisha" panose="020B0502040204020203" pitchFamily="34" charset="-79"/>
              </a:rPr>
              <a:t>תוכנית</a:t>
            </a: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 לימודים</a:t>
            </a:r>
          </a:p>
        </p:txBody>
      </p:sp>
      <p:sp>
        <p:nvSpPr>
          <p:cNvPr id="45" name="מלבן מעוגל 44"/>
          <p:cNvSpPr/>
          <p:nvPr/>
        </p:nvSpPr>
        <p:spPr>
          <a:xfrm>
            <a:off x="9505948" y="2674966"/>
            <a:ext cx="1398809" cy="77160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7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הקצאה דיפרנציאלית</a:t>
            </a:r>
          </a:p>
        </p:txBody>
      </p:sp>
      <p:sp>
        <p:nvSpPr>
          <p:cNvPr id="46" name="מלבן מעוגל 45"/>
          <p:cNvSpPr/>
          <p:nvPr/>
        </p:nvSpPr>
        <p:spPr>
          <a:xfrm>
            <a:off x="11014985" y="2661144"/>
            <a:ext cx="1004209" cy="78543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איגום</a:t>
            </a:r>
          </a:p>
        </p:txBody>
      </p:sp>
      <p:sp>
        <p:nvSpPr>
          <p:cNvPr id="47" name="מלבן מעוגל 46"/>
          <p:cNvSpPr/>
          <p:nvPr/>
        </p:nvSpPr>
        <p:spPr>
          <a:xfrm>
            <a:off x="7956774" y="3491857"/>
            <a:ext cx="1483182" cy="67882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שעות גמישות</a:t>
            </a:r>
          </a:p>
        </p:txBody>
      </p:sp>
      <p:sp>
        <p:nvSpPr>
          <p:cNvPr id="48" name="מלבן מעוגל 47"/>
          <p:cNvSpPr/>
          <p:nvPr/>
        </p:nvSpPr>
        <p:spPr>
          <a:xfrm>
            <a:off x="1683201" y="3532582"/>
            <a:ext cx="3072321" cy="62742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גמישות בתוכנית הלימודים וארגון הלמידה</a:t>
            </a:r>
          </a:p>
        </p:txBody>
      </p:sp>
      <p:sp>
        <p:nvSpPr>
          <p:cNvPr id="49" name="מלבן מעוגל 48"/>
          <p:cNvSpPr/>
          <p:nvPr/>
        </p:nvSpPr>
        <p:spPr>
          <a:xfrm>
            <a:off x="9495847" y="1841240"/>
            <a:ext cx="2523347" cy="7232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הבנות אוצר </a:t>
            </a:r>
            <a:r>
              <a:rPr kumimoji="0" lang="he-IL" sz="1800" b="0" i="0" u="none" strike="noStrike" kern="1200" cap="none" spc="0" normalizeH="0" baseline="0" noProof="0" dirty="0" err="1">
                <a:ln>
                  <a:noFill/>
                </a:ln>
                <a:solidFill>
                  <a:prstClr val="black"/>
                </a:solidFill>
                <a:effectLst/>
                <a:uLnTx/>
                <a:uFillTx/>
                <a:latin typeface="Gisha" panose="020B0502040204020203" pitchFamily="34" charset="-79"/>
                <a:cs typeface="Gisha" panose="020B0502040204020203" pitchFamily="34" charset="-79"/>
              </a:rPr>
              <a:t>ומש"מ</a:t>
            </a:r>
            <a:endPar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endParaRPr>
          </a:p>
        </p:txBody>
      </p:sp>
      <p:pic>
        <p:nvPicPr>
          <p:cNvPr id="50" name="Picture 2" descr="Teacher Vector SVG Icon (2) - SVG Rep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70881" y="3421940"/>
            <a:ext cx="530372" cy="519601"/>
          </a:xfrm>
          <a:prstGeom prst="rect">
            <a:avLst/>
          </a:prstGeom>
          <a:noFill/>
          <a:extLst>
            <a:ext uri="{909E8E84-426E-40DD-AFC4-6F175D3DCCD1}">
              <a14:hiddenFill xmlns:a14="http://schemas.microsoft.com/office/drawing/2010/main">
                <a:solidFill>
                  <a:srgbClr val="FFFFFF"/>
                </a:solidFill>
              </a14:hiddenFill>
            </a:ext>
          </a:extLst>
        </p:spPr>
      </p:pic>
      <p:sp>
        <p:nvSpPr>
          <p:cNvPr id="52" name="חץ ימינה 51"/>
          <p:cNvSpPr/>
          <p:nvPr/>
        </p:nvSpPr>
        <p:spPr>
          <a:xfrm flipH="1">
            <a:off x="9294355" y="2919301"/>
            <a:ext cx="208871" cy="307564"/>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Gisha" panose="020B0502040204020203" pitchFamily="34" charset="-79"/>
              <a:cs typeface="Gisha" panose="020B0502040204020203" pitchFamily="34" charset="-79"/>
            </a:endParaRPr>
          </a:p>
        </p:txBody>
      </p:sp>
      <p:sp>
        <p:nvSpPr>
          <p:cNvPr id="54" name="חץ ימינה 53"/>
          <p:cNvSpPr/>
          <p:nvPr/>
        </p:nvSpPr>
        <p:spPr>
          <a:xfrm rot="5400000" flipH="1">
            <a:off x="3925680" y="2418561"/>
            <a:ext cx="205062" cy="303806"/>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Gisha" panose="020B0502040204020203" pitchFamily="34" charset="-79"/>
              <a:cs typeface="Gisha" panose="020B0502040204020203" pitchFamily="34" charset="-79"/>
            </a:endParaRPr>
          </a:p>
        </p:txBody>
      </p:sp>
      <p:sp>
        <p:nvSpPr>
          <p:cNvPr id="55" name="חץ ימינה 54"/>
          <p:cNvSpPr/>
          <p:nvPr/>
        </p:nvSpPr>
        <p:spPr>
          <a:xfrm rot="5400000" flipV="1">
            <a:off x="11452662" y="2509241"/>
            <a:ext cx="205062" cy="303806"/>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Gisha" panose="020B0502040204020203" pitchFamily="34" charset="-79"/>
              <a:cs typeface="Gisha" panose="020B0502040204020203" pitchFamily="34" charset="-79"/>
            </a:endParaRPr>
          </a:p>
        </p:txBody>
      </p:sp>
      <p:sp>
        <p:nvSpPr>
          <p:cNvPr id="56" name="מלבן מעוגל 55"/>
          <p:cNvSpPr/>
          <p:nvPr/>
        </p:nvSpPr>
        <p:spPr>
          <a:xfrm>
            <a:off x="112934" y="258014"/>
            <a:ext cx="1483182" cy="23208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מחקרי אפקטיביות </a:t>
            </a:r>
            <a:r>
              <a:rPr kumimoji="0" lang="he-IL" sz="1800" b="0" i="0" u="none" strike="noStrike" kern="1200" cap="none" spc="0" normalizeH="0" baseline="0" noProof="0" dirty="0" err="1">
                <a:ln>
                  <a:noFill/>
                </a:ln>
                <a:solidFill>
                  <a:prstClr val="black"/>
                </a:solidFill>
                <a:effectLst/>
                <a:uLnTx/>
                <a:uFillTx/>
                <a:latin typeface="Gisha" panose="020B0502040204020203" pitchFamily="34" charset="-79"/>
                <a:cs typeface="Gisha" panose="020B0502040204020203" pitchFamily="34" charset="-79"/>
              </a:rPr>
              <a:t>ואנליטיקה</a:t>
            </a:r>
            <a:r>
              <a:rPr kumimoji="0" lang="he-IL" sz="1800" b="0" i="0" u="none" strike="noStrike" kern="1200" cap="none" spc="0" normalizeH="0" baseline="0" noProof="0" dirty="0">
                <a:ln>
                  <a:noFill/>
                </a:ln>
                <a:solidFill>
                  <a:prstClr val="black"/>
                </a:solidFill>
                <a:effectLst/>
                <a:uLnTx/>
                <a:uFillTx/>
                <a:latin typeface="Gisha" panose="020B0502040204020203" pitchFamily="34" charset="-79"/>
                <a:cs typeface="Gisha" panose="020B0502040204020203" pitchFamily="34" charset="-79"/>
              </a:rPr>
              <a:t> מתקדמת</a:t>
            </a:r>
          </a:p>
        </p:txBody>
      </p:sp>
      <p:sp>
        <p:nvSpPr>
          <p:cNvPr id="57" name="חץ ימינה 56"/>
          <p:cNvSpPr/>
          <p:nvPr/>
        </p:nvSpPr>
        <p:spPr>
          <a:xfrm flipH="1">
            <a:off x="7777505" y="4890502"/>
            <a:ext cx="208871" cy="307564"/>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Gisha" panose="020B0502040204020203" pitchFamily="34" charset="-79"/>
              <a:cs typeface="Gisha" panose="020B0502040204020203" pitchFamily="34" charset="-79"/>
            </a:endParaRPr>
          </a:p>
        </p:txBody>
      </p:sp>
      <p:sp>
        <p:nvSpPr>
          <p:cNvPr id="58" name="חץ ימינה 57"/>
          <p:cNvSpPr/>
          <p:nvPr/>
        </p:nvSpPr>
        <p:spPr>
          <a:xfrm>
            <a:off x="7852338" y="5347094"/>
            <a:ext cx="208871" cy="307564"/>
          </a:xfrm>
          <a:prstGeom prst="right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Gisha" panose="020B0502040204020203" pitchFamily="34" charset="-79"/>
              <a:cs typeface="Gisha" panose="020B0502040204020203" pitchFamily="34" charset="-79"/>
            </a:endParaRPr>
          </a:p>
        </p:txBody>
      </p:sp>
      <p:pic>
        <p:nvPicPr>
          <p:cNvPr id="40" name="Picture 2" descr="C:\Users\user\Desktop\לוגו משרד החינוך.p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988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מציין מיקום תוכן 4"/>
          <p:cNvPicPr>
            <a:picLocks noGrp="1" noChangeAspect="1"/>
          </p:cNvPicPr>
          <p:nvPr>
            <p:ph idx="1"/>
          </p:nvPr>
        </p:nvPicPr>
        <p:blipFill>
          <a:blip r:embed="rId2"/>
          <a:stretch>
            <a:fillRect/>
          </a:stretch>
        </p:blipFill>
        <p:spPr>
          <a:xfrm>
            <a:off x="2564556" y="49824"/>
            <a:ext cx="7309332" cy="6616218"/>
          </a:xfrm>
          <a:prstGeom prst="rect">
            <a:avLst/>
          </a:prstGeom>
        </p:spPr>
      </p:pic>
      <p:sp>
        <p:nvSpPr>
          <p:cNvPr id="2" name="כותרת 1"/>
          <p:cNvSpPr>
            <a:spLocks noGrp="1"/>
          </p:cNvSpPr>
          <p:nvPr>
            <p:ph type="title"/>
          </p:nvPr>
        </p:nvSpPr>
        <p:spPr>
          <a:xfrm>
            <a:off x="4056611" y="-156168"/>
            <a:ext cx="7280717" cy="1325563"/>
          </a:xfrm>
        </p:spPr>
        <p:txBody>
          <a:bodyPr>
            <a:normAutofit/>
          </a:bodyPr>
          <a:lstStyle/>
          <a:p>
            <a:r>
              <a:rPr lang="he-IL" sz="3600" u="sng" dirty="0">
                <a:latin typeface="Gisha" panose="020B0502040204020203" pitchFamily="34" charset="-79"/>
                <a:cs typeface="Gisha" panose="020B0502040204020203" pitchFamily="34" charset="-79"/>
              </a:rPr>
              <a:t>הסלים שינוהלו במערכת </a:t>
            </a:r>
            <a:r>
              <a:rPr lang="he-IL" sz="3600" u="sng" dirty="0" err="1">
                <a:latin typeface="Gisha" panose="020B0502040204020203" pitchFamily="34" charset="-79"/>
                <a:cs typeface="Gisha" panose="020B0502040204020203" pitchFamily="34" charset="-79"/>
              </a:rPr>
              <a:t>גפ"ן</a:t>
            </a:r>
            <a:endParaRPr lang="he-IL" sz="3600" u="sng" dirty="0">
              <a:latin typeface="Gisha" panose="020B0502040204020203" pitchFamily="34" charset="-79"/>
              <a:cs typeface="Gisha" panose="020B0502040204020203" pitchFamily="34" charset="-79"/>
            </a:endParaRPr>
          </a:p>
        </p:txBody>
      </p:sp>
      <p:sp>
        <p:nvSpPr>
          <p:cNvPr id="3" name="כוכב עם 5 פינות 2"/>
          <p:cNvSpPr/>
          <p:nvPr/>
        </p:nvSpPr>
        <p:spPr>
          <a:xfrm>
            <a:off x="6520442" y="897774"/>
            <a:ext cx="512126" cy="507571"/>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endParaRPr>
          </a:p>
        </p:txBody>
      </p:sp>
      <p:sp>
        <p:nvSpPr>
          <p:cNvPr id="6" name="כוכב עם 5 פינות 5"/>
          <p:cNvSpPr/>
          <p:nvPr/>
        </p:nvSpPr>
        <p:spPr>
          <a:xfrm>
            <a:off x="8417349" y="2344190"/>
            <a:ext cx="568710" cy="509614"/>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endParaRPr>
          </a:p>
        </p:txBody>
      </p:sp>
      <p:sp>
        <p:nvSpPr>
          <p:cNvPr id="7" name="כוכב עם 5 פינות 6"/>
          <p:cNvSpPr/>
          <p:nvPr/>
        </p:nvSpPr>
        <p:spPr>
          <a:xfrm>
            <a:off x="7766703" y="4788518"/>
            <a:ext cx="529400" cy="523315"/>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endParaRPr>
          </a:p>
        </p:txBody>
      </p:sp>
      <p:sp>
        <p:nvSpPr>
          <p:cNvPr id="8" name="כוכב עם 5 פינות 7"/>
          <p:cNvSpPr/>
          <p:nvPr/>
        </p:nvSpPr>
        <p:spPr>
          <a:xfrm>
            <a:off x="4247804" y="4845007"/>
            <a:ext cx="549947" cy="566389"/>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endParaRPr>
          </a:p>
        </p:txBody>
      </p:sp>
      <p:pic>
        <p:nvPicPr>
          <p:cNvPr id="9" name="תמונה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10" name="Picture 2" descr="C:\Users\user\Desktop\לוגו משרד החינוך.png"/>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0804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979E27D9-03C7-44E2-9FF8-15D0C8506A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1641222" y="0"/>
            <a:ext cx="9688296" cy="1642969"/>
          </a:xfrm>
        </p:spPr>
        <p:txBody>
          <a:bodyPr vert="horz" lIns="91440" tIns="45720" rIns="91440" bIns="45720" rtlCol="0" anchor="b">
            <a:normAutofit/>
          </a:bodyPr>
          <a:lstStyle/>
          <a:p>
            <a:r>
              <a:rPr lang="en-US" sz="4000" u="sng" kern="1200" dirty="0">
                <a:solidFill>
                  <a:schemeClr val="tx1"/>
                </a:solidFill>
                <a:latin typeface="Gisha" panose="020B0502040204020203" pitchFamily="34" charset="-79"/>
                <a:cs typeface="Gisha" panose="020B0502040204020203" pitchFamily="34" charset="-79"/>
              </a:rPr>
              <a:t>הגדרת מערכת החינוך </a:t>
            </a:r>
            <a:r>
              <a:rPr lang="he-IL" sz="3200" u="sng" kern="1200" dirty="0">
                <a:solidFill>
                  <a:schemeClr val="tx1"/>
                </a:solidFill>
                <a:latin typeface="Gisha" panose="020B0502040204020203" pitchFamily="34" charset="-79"/>
                <a:cs typeface="Gisha" panose="020B0502040204020203" pitchFamily="34" charset="-79"/>
              </a:rPr>
              <a:t>(עמוד 4)</a:t>
            </a:r>
            <a:r>
              <a:rPr lang="en-US" sz="4000" u="sng" kern="1200" dirty="0">
                <a:solidFill>
                  <a:schemeClr val="tx1"/>
                </a:solidFill>
                <a:latin typeface="Gisha" panose="020B0502040204020203" pitchFamily="34" charset="-79"/>
                <a:cs typeface="Gisha" panose="020B0502040204020203" pitchFamily="34" charset="-79"/>
              </a:rPr>
              <a:t/>
            </a:r>
            <a:br>
              <a:rPr lang="en-US" sz="4000" u="sng" kern="1200" dirty="0">
                <a:solidFill>
                  <a:schemeClr val="tx1"/>
                </a:solidFill>
                <a:latin typeface="Gisha" panose="020B0502040204020203" pitchFamily="34" charset="-79"/>
                <a:cs typeface="Gisha" panose="020B0502040204020203" pitchFamily="34" charset="-79"/>
              </a:rPr>
            </a:br>
            <a:endParaRPr lang="en-US" sz="4000" u="sng" kern="1200" dirty="0">
              <a:solidFill>
                <a:schemeClr val="tx1"/>
              </a:solidFill>
              <a:latin typeface="Gisha" panose="020B0502040204020203" pitchFamily="34" charset="-79"/>
              <a:cs typeface="Gisha" panose="020B0502040204020203" pitchFamily="34" charset="-79"/>
            </a:endParaRPr>
          </a:p>
        </p:txBody>
      </p:sp>
      <p:sp>
        <p:nvSpPr>
          <p:cNvPr id="24" name="Rectangle 23">
            <a:extLst>
              <a:ext uri="{FF2B5EF4-FFF2-40B4-BE49-F238E27FC236}">
                <a16:creationId xmlns:a16="http://schemas.microsoft.com/office/drawing/2014/main" id="{EEBF1590-3B36-48EE-A89D-3B6F3CB256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C8F6C8C-AB5A-4548-942D-E3FD40ACBC4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תמונה 3" descr="תמונה שמכילה טקסט&#10;&#10;התיאור נוצר באופן אוטומטי">
            <a:extLst>
              <a:ext uri="{FF2B5EF4-FFF2-40B4-BE49-F238E27FC236}">
                <a16:creationId xmlns:a16="http://schemas.microsoft.com/office/drawing/2014/main" id="{54031FE9-2744-4989-BECF-047EFC89F8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6" name="Picture 2" descr="C:\Users\user\Desktop\לוגו משרד החינוך.png">
            <a:extLst>
              <a:ext uri="{FF2B5EF4-FFF2-40B4-BE49-F238E27FC236}">
                <a16:creationId xmlns:a16="http://schemas.microsoft.com/office/drawing/2014/main" id="{1BAB85FD-F139-4DD9-83D5-D674DC039EFD}"/>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0" name="תיבת טקסט 19">
            <a:extLst>
              <a:ext uri="{FF2B5EF4-FFF2-40B4-BE49-F238E27FC236}">
                <a16:creationId xmlns:a16="http://schemas.microsoft.com/office/drawing/2014/main" id="{DB65C9EE-BF4C-4231-80F3-B23BA1C9EF11}"/>
              </a:ext>
            </a:extLst>
          </p:cNvPr>
          <p:cNvSpPr txBox="1"/>
          <p:nvPr/>
        </p:nvSpPr>
        <p:spPr>
          <a:xfrm>
            <a:off x="685800" y="1289889"/>
            <a:ext cx="10801350" cy="3993529"/>
          </a:xfrm>
          <a:prstGeom prst="rect">
            <a:avLst/>
          </a:prstGeom>
          <a:noFill/>
        </p:spPr>
        <p:txBody>
          <a:bodyPr wrap="square">
            <a:spAutoFit/>
          </a:bodyPr>
          <a:lstStyle/>
          <a:p>
            <a:pPr>
              <a:lnSpc>
                <a:spcPct val="150000"/>
              </a:lnSpc>
              <a:spcAft>
                <a:spcPts val="600"/>
              </a:spcAft>
            </a:pPr>
            <a:r>
              <a:rPr lang="en-US" sz="2100" u="sng" dirty="0">
                <a:latin typeface="Gisha" panose="020B0502040204020203" pitchFamily="34" charset="-79"/>
                <a:cs typeface="Gisha" panose="020B0502040204020203" pitchFamily="34" charset="-79"/>
              </a:rPr>
              <a:t>לעניין מכרז זה</a:t>
            </a:r>
            <a:r>
              <a:rPr lang="he-IL" sz="2100" u="sng" dirty="0">
                <a:latin typeface="Gisha" panose="020B0502040204020203" pitchFamily="34" charset="-79"/>
                <a:cs typeface="Gisha" panose="020B0502040204020203" pitchFamily="34" charset="-79"/>
              </a:rPr>
              <a:t>,</a:t>
            </a:r>
            <a:r>
              <a:rPr lang="en-US" sz="2100" u="sng" dirty="0">
                <a:latin typeface="Gisha" panose="020B0502040204020203" pitchFamily="34" charset="-79"/>
                <a:cs typeface="Gisha" panose="020B0502040204020203" pitchFamily="34" charset="-79"/>
              </a:rPr>
              <a:t> אחד מאלה:</a:t>
            </a:r>
            <a:br>
              <a:rPr lang="en-US" sz="2100" u="sng" dirty="0">
                <a:latin typeface="Gisha" panose="020B0502040204020203" pitchFamily="34" charset="-79"/>
                <a:cs typeface="Gisha" panose="020B0502040204020203" pitchFamily="34" charset="-79"/>
              </a:rPr>
            </a:br>
            <a:r>
              <a:rPr lang="en-US" sz="2100" dirty="0">
                <a:latin typeface="Gisha" panose="020B0502040204020203" pitchFamily="34" charset="-79"/>
                <a:cs typeface="Gisha" panose="020B0502040204020203" pitchFamily="34" charset="-79"/>
              </a:rPr>
              <a:t>1 </a:t>
            </a:r>
            <a:r>
              <a:rPr lang="he-IL" sz="2100" dirty="0">
                <a:latin typeface="Gisha" panose="020B0502040204020203" pitchFamily="34" charset="-79"/>
                <a:cs typeface="Gisha" panose="020B0502040204020203" pitchFamily="34" charset="-79"/>
              </a:rPr>
              <a:t>.</a:t>
            </a:r>
            <a:r>
              <a:rPr lang="en-US" sz="2100" dirty="0">
                <a:latin typeface="Gisha" panose="020B0502040204020203" pitchFamily="34" charset="-79"/>
                <a:cs typeface="Gisha" panose="020B0502040204020203" pitchFamily="34" charset="-79"/>
              </a:rPr>
              <a:t> בתי ספר רשמיים.</a:t>
            </a:r>
          </a:p>
          <a:p>
            <a:pPr>
              <a:lnSpc>
                <a:spcPct val="150000"/>
              </a:lnSpc>
              <a:spcAft>
                <a:spcPts val="600"/>
              </a:spcAft>
            </a:pPr>
            <a:r>
              <a:rPr lang="en-US" sz="2100" dirty="0">
                <a:latin typeface="Gisha" panose="020B0502040204020203" pitchFamily="34" charset="-79"/>
                <a:cs typeface="Gisha" panose="020B0502040204020203" pitchFamily="34" charset="-79"/>
              </a:rPr>
              <a:t>2 </a:t>
            </a:r>
            <a:r>
              <a:rPr lang="he-IL" sz="2100" dirty="0">
                <a:latin typeface="Gisha" panose="020B0502040204020203" pitchFamily="34" charset="-79"/>
                <a:cs typeface="Gisha" panose="020B0502040204020203" pitchFamily="34" charset="-79"/>
              </a:rPr>
              <a:t>. </a:t>
            </a:r>
            <a:r>
              <a:rPr lang="en-US" sz="2100" dirty="0">
                <a:latin typeface="Gisha" panose="020B0502040204020203" pitchFamily="34" charset="-79"/>
                <a:cs typeface="Gisha" panose="020B0502040204020203" pitchFamily="34" charset="-79"/>
              </a:rPr>
              <a:t>בתי ספר הפועלים ברישיון כדין לפי חוק פיקוח על בתי-ספר</a:t>
            </a:r>
            <a:r>
              <a:rPr lang="he-IL" sz="2100" dirty="0">
                <a:latin typeface="Gisha" panose="020B0502040204020203" pitchFamily="34" charset="-79"/>
                <a:cs typeface="Gisha" panose="020B0502040204020203" pitchFamily="34" charset="-79"/>
              </a:rPr>
              <a:t>, </a:t>
            </a:r>
            <a:r>
              <a:rPr lang="en-US" sz="2100" dirty="0">
                <a:latin typeface="Gisha" panose="020B0502040204020203" pitchFamily="34" charset="-79"/>
                <a:cs typeface="Gisha" panose="020B0502040204020203" pitchFamily="34" charset="-79"/>
              </a:rPr>
              <a:t>תשכ"ט1969-</a:t>
            </a:r>
            <a:br>
              <a:rPr lang="en-US" sz="2100" dirty="0">
                <a:latin typeface="Gisha" panose="020B0502040204020203" pitchFamily="34" charset="-79"/>
                <a:cs typeface="Gisha" panose="020B0502040204020203" pitchFamily="34" charset="-79"/>
              </a:rPr>
            </a:br>
            <a:r>
              <a:rPr lang="he-IL" sz="2100" dirty="0">
                <a:latin typeface="Gisha" panose="020B0502040204020203" pitchFamily="34" charset="-79"/>
                <a:cs typeface="Gisha" panose="020B0502040204020203" pitchFamily="34" charset="-79"/>
              </a:rPr>
              <a:t> ומתוקצבים ע</a:t>
            </a:r>
            <a:r>
              <a:rPr lang="en-US" sz="2100" dirty="0">
                <a:latin typeface="Gisha" panose="020B0502040204020203" pitchFamily="34" charset="-79"/>
                <a:cs typeface="Gisha" panose="020B0502040204020203" pitchFamily="34" charset="-79"/>
              </a:rPr>
              <a:t>ל ידי משרד החינוך</a:t>
            </a:r>
            <a:r>
              <a:rPr lang="he-IL" sz="2100" dirty="0">
                <a:latin typeface="Gisha" panose="020B0502040204020203" pitchFamily="34" charset="-79"/>
                <a:cs typeface="Gisha" panose="020B0502040204020203" pitchFamily="34" charset="-79"/>
              </a:rPr>
              <a:t>.</a:t>
            </a:r>
            <a:r>
              <a:rPr lang="en-US" sz="2100" dirty="0">
                <a:latin typeface="Gisha" panose="020B0502040204020203" pitchFamily="34" charset="-79"/>
                <a:cs typeface="Gisha" panose="020B0502040204020203" pitchFamily="34" charset="-79"/>
              </a:rPr>
              <a:t/>
            </a:r>
            <a:br>
              <a:rPr lang="en-US" sz="2100" dirty="0">
                <a:latin typeface="Gisha" panose="020B0502040204020203" pitchFamily="34" charset="-79"/>
                <a:cs typeface="Gisha" panose="020B0502040204020203" pitchFamily="34" charset="-79"/>
              </a:rPr>
            </a:br>
            <a:r>
              <a:rPr lang="en-US" sz="2100" dirty="0">
                <a:latin typeface="Gisha" panose="020B0502040204020203" pitchFamily="34" charset="-79"/>
                <a:cs typeface="Gisha" panose="020B0502040204020203" pitchFamily="34" charset="-79"/>
              </a:rPr>
              <a:t> .3 אגף חינוך ברשות חינוך מקומית לרבות השירות הפסיכולוגי-חינוכי.</a:t>
            </a:r>
            <a:br>
              <a:rPr lang="en-US" sz="2100" dirty="0">
                <a:latin typeface="Gisha" panose="020B0502040204020203" pitchFamily="34" charset="-79"/>
                <a:cs typeface="Gisha" panose="020B0502040204020203" pitchFamily="34" charset="-79"/>
              </a:rPr>
            </a:br>
            <a:r>
              <a:rPr lang="en-US" sz="2100" dirty="0">
                <a:latin typeface="Gisha" panose="020B0502040204020203" pitchFamily="34" charset="-79"/>
                <a:cs typeface="Gisha" panose="020B0502040204020203" pitchFamily="34" charset="-79"/>
              </a:rPr>
              <a:t>4 </a:t>
            </a:r>
            <a:r>
              <a:rPr lang="he-IL" sz="2100" dirty="0">
                <a:latin typeface="Gisha" panose="020B0502040204020203" pitchFamily="34" charset="-79"/>
                <a:cs typeface="Gisha" panose="020B0502040204020203" pitchFamily="34" charset="-79"/>
              </a:rPr>
              <a:t>. </a:t>
            </a:r>
            <a:r>
              <a:rPr lang="en-US" sz="2100" dirty="0">
                <a:latin typeface="Gisha" panose="020B0502040204020203" pitchFamily="34" charset="-79"/>
                <a:cs typeface="Gisha" panose="020B0502040204020203" pitchFamily="34" charset="-79"/>
              </a:rPr>
              <a:t>אגף קידום נוער ברשות חינוך מקומית ובכלל זה מרכז השכלה לנוער נושר ובסיכון.</a:t>
            </a:r>
            <a:br>
              <a:rPr lang="en-US" sz="2100" dirty="0">
                <a:latin typeface="Gisha" panose="020B0502040204020203" pitchFamily="34" charset="-79"/>
                <a:cs typeface="Gisha" panose="020B0502040204020203" pitchFamily="34" charset="-79"/>
              </a:rPr>
            </a:br>
            <a:r>
              <a:rPr lang="en-US" sz="2100" dirty="0">
                <a:latin typeface="Gisha" panose="020B0502040204020203" pitchFamily="34" charset="-79"/>
                <a:cs typeface="Gisha" panose="020B0502040204020203" pitchFamily="34" charset="-79"/>
              </a:rPr>
              <a:t> .5 מתי"א כהגדרתו בחוק חינוך מיוחד</a:t>
            </a:r>
            <a:r>
              <a:rPr lang="he-IL" sz="2100" dirty="0">
                <a:latin typeface="Gisha" panose="020B0502040204020203" pitchFamily="34" charset="-79"/>
                <a:cs typeface="Gisha" panose="020B0502040204020203" pitchFamily="34" charset="-79"/>
              </a:rPr>
              <a:t>, </a:t>
            </a:r>
            <a:r>
              <a:rPr lang="en-US" sz="2100" dirty="0">
                <a:latin typeface="Gisha" panose="020B0502040204020203" pitchFamily="34" charset="-79"/>
                <a:cs typeface="Gisha" panose="020B0502040204020203" pitchFamily="34" charset="-79"/>
              </a:rPr>
              <a:t>תשמ"ח-</a:t>
            </a:r>
            <a:r>
              <a:rPr lang="he-IL" sz="2100" dirty="0">
                <a:latin typeface="Gisha" panose="020B0502040204020203" pitchFamily="34" charset="-79"/>
                <a:cs typeface="Gisha" panose="020B0502040204020203" pitchFamily="34" charset="-79"/>
              </a:rPr>
              <a:t>1988.</a:t>
            </a:r>
            <a:r>
              <a:rPr lang="en-US" sz="2100" dirty="0">
                <a:latin typeface="Gisha" panose="020B0502040204020203" pitchFamily="34" charset="-79"/>
                <a:cs typeface="Gisha" panose="020B0502040204020203" pitchFamily="34" charset="-79"/>
              </a:rPr>
              <a:t/>
            </a:r>
            <a:br>
              <a:rPr lang="en-US" sz="2100" dirty="0">
                <a:latin typeface="Gisha" panose="020B0502040204020203" pitchFamily="34" charset="-79"/>
                <a:cs typeface="Gisha" panose="020B0502040204020203" pitchFamily="34" charset="-79"/>
              </a:rPr>
            </a:br>
            <a:r>
              <a:rPr lang="en-US" sz="2100" dirty="0">
                <a:latin typeface="Gisha" panose="020B0502040204020203" pitchFamily="34" charset="-79"/>
                <a:cs typeface="Gisha" panose="020B0502040204020203" pitchFamily="34" charset="-79"/>
              </a:rPr>
              <a:t>6 </a:t>
            </a:r>
            <a:r>
              <a:rPr lang="he-IL" sz="2100" dirty="0">
                <a:latin typeface="Gisha" panose="020B0502040204020203" pitchFamily="34" charset="-79"/>
                <a:cs typeface="Gisha" panose="020B0502040204020203" pitchFamily="34" charset="-79"/>
              </a:rPr>
              <a:t>.</a:t>
            </a:r>
            <a:r>
              <a:rPr lang="en-US" sz="2100" dirty="0">
                <a:latin typeface="Gisha" panose="020B0502040204020203" pitchFamily="34" charset="-79"/>
                <a:cs typeface="Gisha" panose="020B0502040204020203" pitchFamily="34" charset="-79"/>
              </a:rPr>
              <a:t> משרד החינוך.</a:t>
            </a:r>
          </a:p>
        </p:txBody>
      </p:sp>
    </p:spTree>
    <p:extLst>
      <p:ext uri="{BB962C8B-B14F-4D97-AF65-F5344CB8AC3E}">
        <p14:creationId xmlns:p14="http://schemas.microsoft.com/office/powerpoint/2010/main" val="1785185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9588DA8-065E-4F6F-8EFD-43104AB2E0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a:extLst>
              <a:ext uri="{FF2B5EF4-FFF2-40B4-BE49-F238E27FC236}">
                <a16:creationId xmlns:a16="http://schemas.microsoft.com/office/drawing/2014/main" id="{C4285719-470E-454C-AF62-8323075F1F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466722" y="586855"/>
            <a:ext cx="3201366" cy="3387497"/>
          </a:xfrm>
        </p:spPr>
        <p:txBody>
          <a:bodyPr anchor="b">
            <a:normAutofit/>
          </a:bodyPr>
          <a:lstStyle/>
          <a:p>
            <a:pPr algn="ctr"/>
            <a:r>
              <a:rPr lang="he-IL" dirty="0">
                <a:solidFill>
                  <a:srgbClr val="FFFFFF"/>
                </a:solidFill>
                <a:latin typeface="Gisha" panose="020B0502040204020203" pitchFamily="34" charset="-79"/>
                <a:cs typeface="Gisha" panose="020B0502040204020203" pitchFamily="34" charset="-79"/>
              </a:rPr>
              <a:t>מטרת המאגר</a:t>
            </a:r>
            <a:r>
              <a:rPr lang="en-US" dirty="0">
                <a:solidFill>
                  <a:srgbClr val="FFFFFF"/>
                </a:solidFill>
                <a:latin typeface="Gisha" panose="020B0502040204020203" pitchFamily="34" charset="-79"/>
                <a:cs typeface="Gisha" panose="020B0502040204020203" pitchFamily="34" charset="-79"/>
              </a:rPr>
              <a:t/>
            </a:r>
            <a:br>
              <a:rPr lang="en-US" dirty="0">
                <a:solidFill>
                  <a:srgbClr val="FFFFFF"/>
                </a:solidFill>
                <a:latin typeface="Gisha" panose="020B0502040204020203" pitchFamily="34" charset="-79"/>
                <a:cs typeface="Gisha" panose="020B0502040204020203" pitchFamily="34" charset="-79"/>
              </a:rPr>
            </a:br>
            <a:r>
              <a:rPr lang="he-IL" sz="3600" dirty="0">
                <a:solidFill>
                  <a:srgbClr val="FFFFFF"/>
                </a:solidFill>
                <a:latin typeface="Gisha" panose="020B0502040204020203" pitchFamily="34" charset="-79"/>
                <a:cs typeface="Gisha" panose="020B0502040204020203" pitchFamily="34" charset="-79"/>
              </a:rPr>
              <a:t>(עמוד 4) </a:t>
            </a:r>
            <a:endParaRPr lang="he-IL" dirty="0">
              <a:solidFill>
                <a:srgbClr val="FFFFFF"/>
              </a:solidFill>
              <a:latin typeface="Gisha" panose="020B0502040204020203" pitchFamily="34" charset="-79"/>
              <a:cs typeface="Gisha" panose="020B0502040204020203" pitchFamily="34" charset="-79"/>
            </a:endParaRPr>
          </a:p>
        </p:txBody>
      </p:sp>
      <p:sp>
        <p:nvSpPr>
          <p:cNvPr id="3" name="מציין מיקום תוכן 2"/>
          <p:cNvSpPr>
            <a:spLocks noGrp="1"/>
          </p:cNvSpPr>
          <p:nvPr>
            <p:ph idx="1"/>
          </p:nvPr>
        </p:nvSpPr>
        <p:spPr>
          <a:xfrm>
            <a:off x="4810259" y="649480"/>
            <a:ext cx="6555347" cy="5546047"/>
          </a:xfrm>
        </p:spPr>
        <p:txBody>
          <a:bodyPr anchor="ctr">
            <a:normAutofit/>
          </a:bodyPr>
          <a:lstStyle/>
          <a:p>
            <a:r>
              <a:rPr lang="he-IL" sz="2400" dirty="0">
                <a:latin typeface="Gisha" panose="020B0502040204020203" pitchFamily="34" charset="-79"/>
                <a:cs typeface="Gisha" panose="020B0502040204020203" pitchFamily="34" charset="-79"/>
              </a:rPr>
              <a:t>מטרת המאגר היא לאפשר למנהלי בתי הספר לבצע הזמנה של שירות או טובין מהספקים שאושרו על-ידי המשרד ונכללים במאגרים בהתאם לצרכי בית הספר בצורה דיגיטלית, נוחה, מהירה, בשקיפות מלאה ובקרה, ובתמיכה וליווי ככל שיידרש. </a:t>
            </a:r>
          </a:p>
          <a:p>
            <a:pPr marL="0" indent="0">
              <a:buNone/>
            </a:pPr>
            <a:endParaRPr lang="he-IL" sz="2400" dirty="0">
              <a:latin typeface="Gisha" panose="020B0502040204020203" pitchFamily="34" charset="-79"/>
              <a:cs typeface="Gisha" panose="020B0502040204020203" pitchFamily="34" charset="-79"/>
            </a:endParaRPr>
          </a:p>
          <a:p>
            <a:r>
              <a:rPr lang="he-IL" sz="2400" dirty="0">
                <a:latin typeface="Gisha" panose="020B0502040204020203" pitchFamily="34" charset="-79"/>
                <a:cs typeface="Gisha" panose="020B0502040204020203" pitchFamily="34" charset="-79"/>
              </a:rPr>
              <a:t>‏המשרד שומר לעצמו את הזכות להוסיף/לגרוע/לעדכן סלים ותתי-סלים בהתאם למפורט במסמכי מכרז זה.</a:t>
            </a:r>
          </a:p>
        </p:txBody>
      </p:sp>
      <p:pic>
        <p:nvPicPr>
          <p:cNvPr id="4" name="תמונה 3" descr="תמונה שמכילה טקסט&#10;&#10;התיאור נוצר באופן אוטומטי">
            <a:extLst>
              <a:ext uri="{FF2B5EF4-FFF2-40B4-BE49-F238E27FC236}">
                <a16:creationId xmlns:a16="http://schemas.microsoft.com/office/drawing/2014/main" id="{383254CB-8592-4CF7-83DB-F1C31481404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34076"/>
            <a:ext cx="773761" cy="831414"/>
          </a:xfrm>
          <a:prstGeom prst="rect">
            <a:avLst/>
          </a:prstGeom>
        </p:spPr>
      </p:pic>
      <p:pic>
        <p:nvPicPr>
          <p:cNvPr id="5" name="Picture 2" descr="C:\Users\user\Desktop\לוגו משרד החינוך.png">
            <a:extLst>
              <a:ext uri="{FF2B5EF4-FFF2-40B4-BE49-F238E27FC236}">
                <a16:creationId xmlns:a16="http://schemas.microsoft.com/office/drawing/2014/main" id="{C4D1FA4E-5AB6-45A1-A5D3-2A529F1A8012}"/>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59349"/>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5340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B15ED52-F352-441B-82BF-E0EA34836D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3B2E3793-BFE6-45A2-9B7B-E18844431C9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C4C4868-CB8F-4AF9-9CDB-8108F2C19B6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5E0459-6403-40CD-989D-56A4407CA1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3E5B1A8-3AC9-4BD1-9BBC-78CA94F2D1B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p:cNvSpPr>
            <a:spLocks noGrp="1"/>
          </p:cNvSpPr>
          <p:nvPr>
            <p:ph type="title"/>
          </p:nvPr>
        </p:nvSpPr>
        <p:spPr>
          <a:xfrm>
            <a:off x="1371599" y="294538"/>
            <a:ext cx="9895951" cy="1033669"/>
          </a:xfrm>
        </p:spPr>
        <p:txBody>
          <a:bodyPr>
            <a:normAutofit/>
          </a:bodyPr>
          <a:lstStyle/>
          <a:p>
            <a:r>
              <a:rPr lang="he-IL" sz="4000" u="sng" dirty="0">
                <a:solidFill>
                  <a:srgbClr val="FFFFFF"/>
                </a:solidFill>
                <a:latin typeface="Gisha" panose="020B0502040204020203" pitchFamily="34" charset="-79"/>
                <a:cs typeface="Gisha" panose="020B0502040204020203" pitchFamily="34" charset="-79"/>
              </a:rPr>
              <a:t>אישורים והצהרות </a:t>
            </a:r>
            <a:r>
              <a:rPr lang="he-IL" sz="3200" u="sng" dirty="0">
                <a:solidFill>
                  <a:srgbClr val="FFFFFF"/>
                </a:solidFill>
                <a:latin typeface="Gisha" panose="020B0502040204020203" pitchFamily="34" charset="-79"/>
                <a:cs typeface="Gisha" panose="020B0502040204020203" pitchFamily="34" charset="-79"/>
              </a:rPr>
              <a:t>(עמוד 6)</a:t>
            </a:r>
            <a:endParaRPr lang="he-IL" sz="4000" u="sng" dirty="0">
              <a:solidFill>
                <a:srgbClr val="FFFFFF"/>
              </a:solidFill>
              <a:latin typeface="Gisha" panose="020B0502040204020203" pitchFamily="34" charset="-79"/>
              <a:cs typeface="Gisha" panose="020B0502040204020203" pitchFamily="34" charset="-79"/>
            </a:endParaRPr>
          </a:p>
        </p:txBody>
      </p:sp>
      <p:sp>
        <p:nvSpPr>
          <p:cNvPr id="3" name="מציין מיקום תוכן 2"/>
          <p:cNvSpPr>
            <a:spLocks noGrp="1"/>
          </p:cNvSpPr>
          <p:nvPr>
            <p:ph idx="1"/>
          </p:nvPr>
        </p:nvSpPr>
        <p:spPr>
          <a:xfrm>
            <a:off x="1371599" y="2318197"/>
            <a:ext cx="9724031" cy="3683358"/>
          </a:xfrm>
        </p:spPr>
        <p:txBody>
          <a:bodyPr anchor="ctr">
            <a:normAutofit/>
          </a:bodyPr>
          <a:lstStyle/>
          <a:p>
            <a:pPr marL="0" indent="0">
              <a:buNone/>
            </a:pPr>
            <a:endParaRPr lang="he-IL" sz="2400" dirty="0">
              <a:latin typeface="Gisha" panose="020B0502040204020203" pitchFamily="34" charset="-79"/>
              <a:cs typeface="Gisha" panose="020B0502040204020203" pitchFamily="34" charset="-79"/>
            </a:endParaRPr>
          </a:p>
          <a:p>
            <a:r>
              <a:rPr lang="he-IL" sz="2400" dirty="0">
                <a:latin typeface="Gisha" panose="020B0502040204020203" pitchFamily="34" charset="-79"/>
                <a:cs typeface="Gisha" panose="020B0502040204020203" pitchFamily="34" charset="-79"/>
              </a:rPr>
              <a:t>האישורים שבמכרז יוגשו על ידי כל המציעים לכל הסלים, כחלק מתהליך הרישום במערכת הממוחשבת.</a:t>
            </a:r>
          </a:p>
          <a:p>
            <a:endParaRPr lang="he-IL" sz="2400" dirty="0">
              <a:latin typeface="Gisha" panose="020B0502040204020203" pitchFamily="34" charset="-79"/>
              <a:cs typeface="Gisha" panose="020B0502040204020203" pitchFamily="34" charset="-79"/>
            </a:endParaRPr>
          </a:p>
          <a:p>
            <a:r>
              <a:rPr lang="he-IL" sz="2400" dirty="0">
                <a:latin typeface="Gisha" panose="020B0502040204020203" pitchFamily="34" charset="-79"/>
                <a:cs typeface="Gisha" panose="020B0502040204020203" pitchFamily="34" charset="-79"/>
              </a:rPr>
              <a:t>המערכת הממוחשבת על גביה מתבצע הרישום למאגר תוצג בהמשך המפגש.</a:t>
            </a:r>
          </a:p>
          <a:p>
            <a:endParaRPr lang="he-IL" sz="2400" dirty="0">
              <a:latin typeface="Gisha" panose="020B0502040204020203" pitchFamily="34" charset="-79"/>
              <a:cs typeface="Gisha" panose="020B0502040204020203" pitchFamily="34" charset="-79"/>
            </a:endParaRPr>
          </a:p>
          <a:p>
            <a:r>
              <a:rPr lang="he-IL" sz="2400" dirty="0">
                <a:latin typeface="Gisha" panose="020B0502040204020203" pitchFamily="34" charset="-79"/>
                <a:cs typeface="Gisha" panose="020B0502040204020203" pitchFamily="34" charset="-79"/>
              </a:rPr>
              <a:t>‏הקישור למערכת הממוחשבת יפורסם לאחר קבלת תשובות לשאלות המציעים.</a:t>
            </a:r>
          </a:p>
          <a:p>
            <a:endParaRPr lang="he-IL" sz="2400" dirty="0">
              <a:latin typeface="Gisha" panose="020B0502040204020203" pitchFamily="34" charset="-79"/>
              <a:cs typeface="Gisha" panose="020B0502040204020203" pitchFamily="34" charset="-79"/>
            </a:endParaRPr>
          </a:p>
        </p:txBody>
      </p:sp>
      <p:pic>
        <p:nvPicPr>
          <p:cNvPr id="4" name="תמונה 3">
            <a:extLst>
              <a:ext uri="{FF2B5EF4-FFF2-40B4-BE49-F238E27FC236}">
                <a16:creationId xmlns:a16="http://schemas.microsoft.com/office/drawing/2014/main" id="{5E871240-A874-465D-B8B3-66058F23FA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235" y="124551"/>
            <a:ext cx="773761" cy="831414"/>
          </a:xfrm>
          <a:prstGeom prst="rect">
            <a:avLst/>
          </a:prstGeom>
        </p:spPr>
      </p:pic>
      <p:pic>
        <p:nvPicPr>
          <p:cNvPr id="5" name="Picture 2" descr="C:\Users\user\Desktop\לוגו משרד החינוך.png">
            <a:extLst>
              <a:ext uri="{FF2B5EF4-FFF2-40B4-BE49-F238E27FC236}">
                <a16:creationId xmlns:a16="http://schemas.microsoft.com/office/drawing/2014/main" id="{A80ADD3E-F7AE-46BB-8EF8-7D16D1414492}"/>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47120" y="49824"/>
            <a:ext cx="888971" cy="9468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2513697"/>
      </p:ext>
    </p:extLst>
  </p:cSld>
  <p:clrMapOvr>
    <a:masterClrMapping/>
  </p:clrMapOvr>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1079</TotalTime>
  <Words>2367</Words>
  <Application>Microsoft Office PowerPoint</Application>
  <PresentationFormat>מסך רחב</PresentationFormat>
  <Paragraphs>297</Paragraphs>
  <Slides>45</Slides>
  <Notes>0</Notes>
  <HiddenSlides>0</HiddenSlides>
  <MMClips>0</MMClips>
  <ScaleCrop>false</ScaleCrop>
  <HeadingPairs>
    <vt:vector size="6" baseType="variant">
      <vt:variant>
        <vt:lpstr>גופנים בשימוש</vt:lpstr>
      </vt:variant>
      <vt:variant>
        <vt:i4>7</vt:i4>
      </vt:variant>
      <vt:variant>
        <vt:lpstr>ערכת נושא</vt:lpstr>
      </vt:variant>
      <vt:variant>
        <vt:i4>2</vt:i4>
      </vt:variant>
      <vt:variant>
        <vt:lpstr>כותרות שקופיות</vt:lpstr>
      </vt:variant>
      <vt:variant>
        <vt:i4>45</vt:i4>
      </vt:variant>
    </vt:vector>
  </HeadingPairs>
  <TitlesOfParts>
    <vt:vector size="54" baseType="lpstr">
      <vt:lpstr>Arial</vt:lpstr>
      <vt:lpstr>Calibri</vt:lpstr>
      <vt:lpstr>Calibri Light</vt:lpstr>
      <vt:lpstr>David</vt:lpstr>
      <vt:lpstr>Gisha</vt:lpstr>
      <vt:lpstr>Times New Roman</vt:lpstr>
      <vt:lpstr>Wingdings</vt:lpstr>
      <vt:lpstr>ערכת נושא Office</vt:lpstr>
      <vt:lpstr>1_ערכת נושא Office</vt:lpstr>
      <vt:lpstr>מצגת של PowerPoint‏</vt:lpstr>
      <vt:lpstr>סדר יום </vt:lpstr>
      <vt:lpstr>תפיסת הגמישות – חזון </vt:lpstr>
      <vt:lpstr>מהלכים מרכזיים</vt:lpstr>
      <vt:lpstr>מצגת של PowerPoint‏</vt:lpstr>
      <vt:lpstr>הסלים שינוהלו במערכת גפ"ן</vt:lpstr>
      <vt:lpstr>הגדרת מערכת החינוך (עמוד 4) </vt:lpstr>
      <vt:lpstr>מטרת המאגר (עמוד 4) </vt:lpstr>
      <vt:lpstr>אישורים והצהרות (עמוד 6)</vt:lpstr>
      <vt:lpstr>דחיית מועד אחרון להגשת הצעות (עמוד 8)</vt:lpstr>
      <vt:lpstr>אישור זמני לשנת הלימודים תשפ"ג (עמוד 9)</vt:lpstr>
      <vt:lpstr>שינויים ותוספות במכרז (עמוד 9)  </vt:lpstr>
      <vt:lpstr>פתיחת המאגר לרישום (עמוד 9) </vt:lpstr>
      <vt:lpstr>פסילת הצעה או ביטול זכייה (עמוד 10)</vt:lpstr>
      <vt:lpstr>גריעת תוכנית / מענה מהמאגר (עמוד 10) </vt:lpstr>
      <vt:lpstr>משתמשים נוספים במאגר (עמוד 11-12)</vt:lpstr>
      <vt:lpstr>הצהרה של עמותה על אי בקשת תמיכה (עמוד 92)</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מענה לשאלות</vt:lpstr>
    </vt:vector>
  </TitlesOfParts>
  <Company>moe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תוכנית הגמישות הניהולית מרץ 2022</dc:title>
  <dc:creator>רותי רווה</dc:creator>
  <cp:lastModifiedBy>אביגדור דנן</cp:lastModifiedBy>
  <cp:revision>16</cp:revision>
  <dcterms:created xsi:type="dcterms:W3CDTF">2022-03-21T13:46:38Z</dcterms:created>
  <dcterms:modified xsi:type="dcterms:W3CDTF">2022-03-27T18:25:07Z</dcterms:modified>
</cp:coreProperties>
</file>